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331" r:id="rId3"/>
    <p:sldId id="405" r:id="rId4"/>
    <p:sldId id="385" r:id="rId5"/>
    <p:sldId id="401" r:id="rId6"/>
    <p:sldId id="411" r:id="rId7"/>
    <p:sldId id="420" r:id="rId8"/>
    <p:sldId id="403" r:id="rId9"/>
    <p:sldId id="410" r:id="rId10"/>
    <p:sldId id="422" r:id="rId11"/>
    <p:sldId id="427" r:id="rId12"/>
    <p:sldId id="402" r:id="rId13"/>
    <p:sldId id="429" r:id="rId14"/>
    <p:sldId id="435" r:id="rId15"/>
    <p:sldId id="419" r:id="rId16"/>
    <p:sldId id="436" r:id="rId17"/>
    <p:sldId id="428" r:id="rId18"/>
    <p:sldId id="431" r:id="rId19"/>
    <p:sldId id="400" r:id="rId20"/>
    <p:sldId id="375" r:id="rId21"/>
    <p:sldId id="421" r:id="rId22"/>
    <p:sldId id="346" r:id="rId23"/>
  </p:sldIdLst>
  <p:sldSz cx="13004800" cy="9753600"/>
  <p:notesSz cx="6888163" cy="100203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1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8897" autoAdjust="0"/>
  </p:normalViewPr>
  <p:slideViewPr>
    <p:cSldViewPr showGuides="1">
      <p:cViewPr varScale="1">
        <p:scale>
          <a:sx n="60" d="100"/>
          <a:sy n="60" d="100"/>
        </p:scale>
        <p:origin x="2286" y="72"/>
      </p:cViewPr>
      <p:guideLst>
        <p:guide orient="horz" pos="3072"/>
        <p:guide pos="4096"/>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755"/>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3901699" y="0"/>
            <a:ext cx="2984870" cy="502755"/>
          </a:xfrm>
          <a:prstGeom prst="rect">
            <a:avLst/>
          </a:prstGeom>
        </p:spPr>
        <p:txBody>
          <a:bodyPr vert="horz" lIns="94229" tIns="47114" rIns="94229" bIns="47114" rtlCol="0"/>
          <a:lstStyle>
            <a:lvl1pPr algn="r">
              <a:defRPr sz="1200"/>
            </a:lvl1pPr>
          </a:lstStyle>
          <a:p>
            <a:fld id="{D9602FCA-DD11-4C3D-BAF6-C8016E4CAE54}" type="datetimeFigureOut">
              <a:rPr lang="en-US" smtClean="0"/>
              <a:t>10/18/2022</a:t>
            </a:fld>
            <a:endParaRPr lang="en-US"/>
          </a:p>
        </p:txBody>
      </p:sp>
      <p:sp>
        <p:nvSpPr>
          <p:cNvPr id="4" name="Footer Placeholder 3"/>
          <p:cNvSpPr>
            <a:spLocks noGrp="1"/>
          </p:cNvSpPr>
          <p:nvPr>
            <p:ph type="ftr" sz="quarter" idx="2"/>
          </p:nvPr>
        </p:nvSpPr>
        <p:spPr>
          <a:xfrm>
            <a:off x="1" y="9517547"/>
            <a:ext cx="2984870" cy="50275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3901699" y="9517547"/>
            <a:ext cx="2984870" cy="502754"/>
          </a:xfrm>
          <a:prstGeom prst="rect">
            <a:avLst/>
          </a:prstGeom>
        </p:spPr>
        <p:txBody>
          <a:bodyPr vert="horz" lIns="94229" tIns="47114" rIns="94229" bIns="47114" rtlCol="0" anchor="b"/>
          <a:lstStyle>
            <a:lvl1pPr algn="r">
              <a:defRPr sz="1200"/>
            </a:lvl1pPr>
          </a:lstStyle>
          <a:p>
            <a:fld id="{AA45185D-997A-451A-BEE2-5A1E5F64D88D}" type="slidenum">
              <a:rPr lang="en-US" smtClean="0"/>
              <a:t>‹Nr.›</a:t>
            </a:fld>
            <a:endParaRPr lang="en-US"/>
          </a:p>
        </p:txBody>
      </p:sp>
    </p:spTree>
    <p:extLst>
      <p:ext uri="{BB962C8B-B14F-4D97-AF65-F5344CB8AC3E}">
        <p14:creationId xmlns:p14="http://schemas.microsoft.com/office/powerpoint/2010/main" val="3270180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941388" y="752475"/>
            <a:ext cx="5005387" cy="3756025"/>
          </a:xfrm>
          <a:prstGeom prst="rect">
            <a:avLst/>
          </a:prstGeom>
        </p:spPr>
        <p:txBody>
          <a:bodyPr lIns="94229" tIns="47114" rIns="94229" bIns="47114"/>
          <a:lstStyle/>
          <a:p>
            <a:pPr lvl="0"/>
            <a:endParaRPr/>
          </a:p>
        </p:txBody>
      </p:sp>
      <p:sp>
        <p:nvSpPr>
          <p:cNvPr id="32" name="Shape 32"/>
          <p:cNvSpPr>
            <a:spLocks noGrp="1"/>
          </p:cNvSpPr>
          <p:nvPr>
            <p:ph type="body" sz="quarter" idx="1"/>
          </p:nvPr>
        </p:nvSpPr>
        <p:spPr>
          <a:xfrm>
            <a:off x="918422" y="4759643"/>
            <a:ext cx="5051320" cy="4509135"/>
          </a:xfrm>
          <a:prstGeom prst="rect">
            <a:avLst/>
          </a:prstGeom>
        </p:spPr>
        <p:txBody>
          <a:bodyPr lIns="94229" tIns="47114" rIns="94229" bIns="47114"/>
          <a:lstStyle/>
          <a:p>
            <a:pPr lvl="0"/>
            <a:endParaRPr/>
          </a:p>
        </p:txBody>
      </p:sp>
    </p:spTree>
    <p:extLst>
      <p:ext uri="{BB962C8B-B14F-4D97-AF65-F5344CB8AC3E}">
        <p14:creationId xmlns:p14="http://schemas.microsoft.com/office/powerpoint/2010/main" val="49879571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rBzr_mRPzF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087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457200" rtl="0" eaLnBrk="1" fontAlgn="auto" latinLnBrk="0" hangingPunct="1">
              <a:lnSpc>
                <a:spcPct val="200000"/>
              </a:lnSpc>
              <a:spcBef>
                <a:spcPts val="0"/>
              </a:spcBef>
              <a:spcAft>
                <a:spcPts val="0"/>
              </a:spcAft>
              <a:buClr>
                <a:srgbClr val="7E1249"/>
              </a:buClr>
              <a:buSzPct val="115000"/>
              <a:buFont typeface="Arial" panose="020B0604020202020204" pitchFamily="34" charset="0"/>
              <a:buChar char="•"/>
              <a:tabLst/>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27673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457200" rtl="0" eaLnBrk="1" fontAlgn="auto" latinLnBrk="0" hangingPunct="1">
              <a:lnSpc>
                <a:spcPct val="200000"/>
              </a:lnSpc>
              <a:spcBef>
                <a:spcPts val="0"/>
              </a:spcBef>
              <a:spcAft>
                <a:spcPts val="0"/>
              </a:spcAft>
              <a:buClr>
                <a:srgbClr val="7E1249"/>
              </a:buClr>
              <a:buSzPct val="115000"/>
              <a:buFont typeface="Arial" panose="020B0604020202020204" pitchFamily="34" charset="0"/>
              <a:buChar char="•"/>
              <a:tabLst/>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41766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391785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11237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121359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27194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583604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90870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407791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90869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215656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288284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3511568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350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1139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a:t>Guide </a:t>
            </a:r>
            <a:r>
              <a:rPr lang="de-DE" sz="1200" dirty="0" err="1"/>
              <a:t>is</a:t>
            </a:r>
            <a:r>
              <a:rPr lang="de-DE" sz="1200" dirty="0"/>
              <a:t> out </a:t>
            </a:r>
            <a:r>
              <a:rPr lang="de-DE" sz="1200" dirty="0" err="1"/>
              <a:t>now</a:t>
            </a:r>
            <a:r>
              <a:rPr lang="de-DE" sz="1200" dirty="0"/>
              <a:t>. English, French, </a:t>
            </a:r>
            <a:r>
              <a:rPr lang="de-DE" sz="1200" dirty="0" err="1"/>
              <a:t>Spanish</a:t>
            </a:r>
            <a:r>
              <a:rPr lang="de-DE" sz="1200" dirty="0"/>
              <a:t> and </a:t>
            </a:r>
            <a:r>
              <a:rPr lang="de-DE" sz="1200" dirty="0" err="1"/>
              <a:t>Italian</a:t>
            </a:r>
            <a:endParaRPr lang="de-DE" sz="1200" dirty="0"/>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a:t>Target </a:t>
            </a:r>
            <a:r>
              <a:rPr lang="de-DE" sz="1200" dirty="0" err="1"/>
              <a:t>group</a:t>
            </a:r>
            <a:r>
              <a:rPr lang="de-DE" sz="1200" dirty="0"/>
              <a:t> </a:t>
            </a:r>
            <a:r>
              <a:rPr lang="de-DE" sz="1200" dirty="0" err="1"/>
              <a:t>of</a:t>
            </a:r>
            <a:r>
              <a:rPr lang="de-DE" sz="1200" dirty="0"/>
              <a:t> </a:t>
            </a:r>
            <a:r>
              <a:rPr lang="de-DE" sz="1200" dirty="0" err="1"/>
              <a:t>the</a:t>
            </a:r>
            <a:r>
              <a:rPr lang="de-DE" sz="1200" dirty="0"/>
              <a:t> </a:t>
            </a:r>
            <a:r>
              <a:rPr lang="de-DE" sz="1200" dirty="0" err="1"/>
              <a:t>guide</a:t>
            </a:r>
            <a:r>
              <a:rPr lang="de-DE" sz="1200" dirty="0"/>
              <a:t>: P&amp;MS and </a:t>
            </a:r>
            <a:r>
              <a:rPr lang="de-DE" sz="1200" dirty="0" err="1"/>
              <a:t>unions</a:t>
            </a:r>
            <a:endParaRPr lang="de-DE" sz="1200" dirty="0"/>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a:t>I </a:t>
            </a:r>
            <a:r>
              <a:rPr lang="de-DE" sz="1200" dirty="0" err="1"/>
              <a:t>share</a:t>
            </a:r>
            <a:r>
              <a:rPr lang="de-DE" sz="1200" dirty="0"/>
              <a:t> link </a:t>
            </a:r>
            <a:r>
              <a:rPr lang="de-DE" sz="1200" dirty="0" err="1"/>
              <a:t>here</a:t>
            </a:r>
            <a:endParaRPr lang="de-DE" sz="1200" dirty="0"/>
          </a:p>
        </p:txBody>
      </p:sp>
    </p:spTree>
    <p:extLst>
      <p:ext uri="{BB962C8B-B14F-4D97-AF65-F5344CB8AC3E}">
        <p14:creationId xmlns:p14="http://schemas.microsoft.com/office/powerpoint/2010/main" val="368252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318540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err="1"/>
              <a:t>To</a:t>
            </a:r>
            <a:r>
              <a:rPr lang="de-DE" sz="1200" dirty="0"/>
              <a:t> </a:t>
            </a:r>
            <a:r>
              <a:rPr lang="de-DE" sz="1200" dirty="0" err="1"/>
              <a:t>build</a:t>
            </a:r>
            <a:r>
              <a:rPr lang="de-DE" sz="1200" dirty="0"/>
              <a:t> </a:t>
            </a:r>
            <a:r>
              <a:rPr lang="de-DE" sz="1200" dirty="0" err="1"/>
              <a:t>resilience</a:t>
            </a:r>
            <a:r>
              <a:rPr lang="de-DE" sz="1200" dirty="0"/>
              <a:t> </a:t>
            </a:r>
            <a:r>
              <a:rPr lang="de-DE" sz="1200" dirty="0" err="1"/>
              <a:t>we</a:t>
            </a:r>
            <a:r>
              <a:rPr lang="de-DE" sz="1200" dirty="0"/>
              <a:t> </a:t>
            </a:r>
            <a:r>
              <a:rPr lang="de-DE" sz="1200" dirty="0" err="1"/>
              <a:t>must</a:t>
            </a:r>
            <a:r>
              <a:rPr lang="de-DE" sz="1200" dirty="0"/>
              <a:t> </a:t>
            </a:r>
            <a:r>
              <a:rPr lang="de-DE" sz="1200" dirty="0" err="1"/>
              <a:t>build</a:t>
            </a:r>
            <a:r>
              <a:rPr lang="de-DE" sz="1200" dirty="0"/>
              <a:t> </a:t>
            </a:r>
            <a:r>
              <a:rPr lang="de-DE" sz="1200" dirty="0" err="1"/>
              <a:t>organizations</a:t>
            </a:r>
            <a:r>
              <a:rPr lang="de-DE" sz="1200" dirty="0"/>
              <a:t> </a:t>
            </a:r>
            <a:r>
              <a:rPr lang="de-DE" sz="1200" dirty="0" err="1"/>
              <a:t>that</a:t>
            </a:r>
            <a:r>
              <a:rPr lang="de-DE" sz="1200" dirty="0"/>
              <a:t> </a:t>
            </a:r>
            <a:r>
              <a:rPr lang="de-DE" sz="1200" dirty="0" err="1"/>
              <a:t>can</a:t>
            </a:r>
            <a:r>
              <a:rPr lang="de-DE" sz="1200" dirty="0"/>
              <a:t> </a:t>
            </a:r>
            <a:r>
              <a:rPr lang="de-DE" sz="1200" dirty="0" err="1"/>
              <a:t>reconfigure</a:t>
            </a:r>
            <a:r>
              <a:rPr lang="de-DE" sz="1200" dirty="0"/>
              <a:t> and </a:t>
            </a:r>
            <a:r>
              <a:rPr lang="de-DE" sz="1200" dirty="0" err="1"/>
              <a:t>adapt</a:t>
            </a:r>
            <a:r>
              <a:rPr lang="de-DE" sz="1200" dirty="0"/>
              <a:t> in </a:t>
            </a:r>
            <a:r>
              <a:rPr lang="de-DE" sz="1200" dirty="0" err="1"/>
              <a:t>reposonse</a:t>
            </a:r>
            <a:r>
              <a:rPr lang="de-DE" sz="1200" dirty="0"/>
              <a:t> </a:t>
            </a:r>
            <a:r>
              <a:rPr lang="de-DE" sz="1200" dirty="0" err="1"/>
              <a:t>to</a:t>
            </a:r>
            <a:r>
              <a:rPr lang="de-DE" sz="1200" dirty="0"/>
              <a:t> </a:t>
            </a:r>
            <a:r>
              <a:rPr lang="de-DE" sz="1200" dirty="0" err="1"/>
              <a:t>change</a:t>
            </a:r>
            <a:r>
              <a:rPr lang="de-DE" sz="1200" dirty="0"/>
              <a:t> </a:t>
            </a:r>
            <a:r>
              <a:rPr lang="de-DE" sz="1200" dirty="0" err="1"/>
              <a:t>or</a:t>
            </a:r>
            <a:r>
              <a:rPr lang="de-DE" sz="1200" dirty="0"/>
              <a:t> </a:t>
            </a:r>
            <a:r>
              <a:rPr lang="de-DE" sz="1200" dirty="0" err="1"/>
              <a:t>damage</a:t>
            </a:r>
            <a:r>
              <a:rPr lang="de-DE" sz="1200" dirty="0"/>
              <a:t> (like </a:t>
            </a:r>
            <a:r>
              <a:rPr lang="de-DE" sz="1200" dirty="0" err="1"/>
              <a:t>acoral</a:t>
            </a:r>
            <a:r>
              <a:rPr lang="de-DE" sz="1200" dirty="0"/>
              <a:t> </a:t>
            </a:r>
            <a:r>
              <a:rPr lang="de-DE" sz="1200" dirty="0" err="1"/>
              <a:t>reaf</a:t>
            </a:r>
            <a:r>
              <a:rPr lang="de-DE" sz="1200" dirty="0"/>
              <a:t> </a:t>
            </a:r>
            <a:r>
              <a:rPr lang="de-DE" sz="1200" dirty="0" err="1"/>
              <a:t>instead</a:t>
            </a:r>
            <a:r>
              <a:rPr lang="de-DE" sz="1200" dirty="0"/>
              <a:t> </a:t>
            </a:r>
            <a:r>
              <a:rPr lang="de-DE" sz="1200" dirty="0" err="1"/>
              <a:t>of</a:t>
            </a:r>
            <a:r>
              <a:rPr lang="de-DE" sz="1200" dirty="0"/>
              <a:t> a </a:t>
            </a:r>
            <a:r>
              <a:rPr lang="de-DE" sz="1200" dirty="0" err="1"/>
              <a:t>pyramid</a:t>
            </a:r>
            <a:r>
              <a:rPr lang="de-DE" sz="1200" dirty="0"/>
              <a:t>)</a:t>
            </a: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a:t>Grahammann.net  on Stanley </a:t>
            </a:r>
            <a:r>
              <a:rPr lang="de-DE" sz="1200" dirty="0" err="1"/>
              <a:t>McChristal</a:t>
            </a:r>
            <a:endParaRPr lang="de-DE" sz="1200" dirty="0"/>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err="1"/>
              <a:t>Complex</a:t>
            </a:r>
            <a:r>
              <a:rPr lang="de-DE" sz="1200" dirty="0"/>
              <a:t> </a:t>
            </a:r>
            <a:r>
              <a:rPr lang="de-DE" sz="1200" dirty="0" err="1"/>
              <a:t>systems</a:t>
            </a:r>
            <a:r>
              <a:rPr lang="de-DE" sz="1200" dirty="0"/>
              <a:t>: </a:t>
            </a:r>
            <a:r>
              <a:rPr lang="de-DE" sz="1200" dirty="0" err="1"/>
              <a:t>number</a:t>
            </a:r>
            <a:r>
              <a:rPr lang="de-DE" sz="1200" dirty="0"/>
              <a:t> </a:t>
            </a:r>
            <a:r>
              <a:rPr lang="de-DE" sz="1200" dirty="0" err="1"/>
              <a:t>of</a:t>
            </a:r>
            <a:r>
              <a:rPr lang="de-DE" sz="1200" dirty="0"/>
              <a:t> </a:t>
            </a:r>
            <a:r>
              <a:rPr lang="de-DE" sz="1200" dirty="0" err="1"/>
              <a:t>interactions</a:t>
            </a:r>
            <a:r>
              <a:rPr lang="de-DE" sz="1200" dirty="0"/>
              <a:t> </a:t>
            </a:r>
            <a:r>
              <a:rPr lang="de-DE" sz="1200" dirty="0" err="1"/>
              <a:t>inreases</a:t>
            </a:r>
            <a:r>
              <a:rPr lang="de-DE" sz="1200" dirty="0"/>
              <a:t> </a:t>
            </a:r>
            <a:r>
              <a:rPr lang="de-DE" sz="1200" dirty="0" err="1"/>
              <a:t>dramatically</a:t>
            </a:r>
            <a:r>
              <a:rPr lang="de-DE" sz="1200" dirty="0"/>
              <a:t> , </a:t>
            </a:r>
            <a:r>
              <a:rPr lang="de-DE" sz="1200" dirty="0" err="1"/>
              <a:t>dense</a:t>
            </a:r>
            <a:r>
              <a:rPr lang="de-DE" sz="1200" dirty="0"/>
              <a:t> </a:t>
            </a:r>
            <a:r>
              <a:rPr lang="de-DE" sz="1200" dirty="0" err="1"/>
              <a:t>interactions</a:t>
            </a:r>
            <a:r>
              <a:rPr lang="de-DE" sz="1200" dirty="0"/>
              <a:t> in </a:t>
            </a:r>
            <a:r>
              <a:rPr lang="de-DE" sz="1200" dirty="0" err="1"/>
              <a:t>complex</a:t>
            </a:r>
            <a:r>
              <a:rPr lang="de-DE" sz="1200" dirty="0"/>
              <a:t> </a:t>
            </a:r>
            <a:r>
              <a:rPr lang="de-DE" sz="1200" dirty="0" err="1"/>
              <a:t>systems</a:t>
            </a:r>
            <a:r>
              <a:rPr lang="de-DE" sz="1200" dirty="0"/>
              <a:t> </a:t>
            </a:r>
            <a:r>
              <a:rPr lang="de-DE" sz="1200" dirty="0" err="1"/>
              <a:t>exhibit</a:t>
            </a:r>
            <a:r>
              <a:rPr lang="de-DE" sz="1200" dirty="0"/>
              <a:t> non linear </a:t>
            </a:r>
            <a:r>
              <a:rPr lang="de-DE" sz="1200" dirty="0" err="1"/>
              <a:t>change</a:t>
            </a:r>
            <a:r>
              <a:rPr lang="de-DE" sz="1200" dirty="0"/>
              <a:t>, volatile, </a:t>
            </a:r>
            <a:r>
              <a:rPr lang="de-DE" sz="1200" dirty="0" err="1"/>
              <a:t>uncertainty</a:t>
            </a:r>
            <a:r>
              <a:rPr lang="de-DE" sz="1200" dirty="0"/>
              <a:t>, </a:t>
            </a:r>
            <a:r>
              <a:rPr lang="de-DE" sz="1200" dirty="0" err="1"/>
              <a:t>ambuiguity</a:t>
            </a:r>
            <a:endParaRPr lang="de-DE" sz="1200" dirty="0"/>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de-DE" sz="1200" dirty="0" err="1"/>
              <a:t>Unpredictablity</a:t>
            </a:r>
            <a:r>
              <a:rPr lang="de-DE" sz="1200" dirty="0"/>
              <a:t> </a:t>
            </a:r>
            <a:r>
              <a:rPr lang="de-DE" sz="1200" dirty="0" err="1"/>
              <a:t>of</a:t>
            </a:r>
            <a:r>
              <a:rPr lang="de-DE" sz="1200" dirty="0"/>
              <a:t> </a:t>
            </a:r>
            <a:r>
              <a:rPr lang="de-DE" sz="1200" dirty="0" err="1"/>
              <a:t>the</a:t>
            </a:r>
            <a:r>
              <a:rPr lang="de-DE" sz="1200" dirty="0"/>
              <a:t> </a:t>
            </a:r>
            <a:r>
              <a:rPr lang="de-DE" sz="1200" dirty="0" err="1"/>
              <a:t>world</a:t>
            </a:r>
            <a:r>
              <a:rPr lang="de-DE" sz="1200" dirty="0"/>
              <a:t> </a:t>
            </a:r>
            <a:r>
              <a:rPr lang="de-DE" sz="1200" dirty="0" err="1"/>
              <a:t>has</a:t>
            </a:r>
            <a:r>
              <a:rPr lang="de-DE" sz="1200" dirty="0"/>
              <a:t> </a:t>
            </a:r>
            <a:r>
              <a:rPr lang="de-DE" sz="1200" dirty="0" err="1"/>
              <a:t>happened</a:t>
            </a:r>
            <a:r>
              <a:rPr lang="de-DE" sz="1200" dirty="0"/>
              <a:t> not in </a:t>
            </a:r>
            <a:r>
              <a:rPr lang="de-DE" sz="1200" dirty="0" err="1"/>
              <a:t>spite</a:t>
            </a:r>
            <a:r>
              <a:rPr lang="de-DE" sz="1200" dirty="0"/>
              <a:t> </a:t>
            </a:r>
            <a:r>
              <a:rPr lang="de-DE" sz="1200" dirty="0" err="1"/>
              <a:t>of</a:t>
            </a:r>
            <a:r>
              <a:rPr lang="de-DE" sz="1200" dirty="0"/>
              <a:t> </a:t>
            </a:r>
            <a:r>
              <a:rPr lang="de-DE" sz="1200" dirty="0" err="1"/>
              <a:t>technological</a:t>
            </a:r>
            <a:r>
              <a:rPr lang="de-DE" sz="1200" dirty="0"/>
              <a:t> </a:t>
            </a:r>
            <a:r>
              <a:rPr lang="de-DE" sz="1200" dirty="0" err="1"/>
              <a:t>progress</a:t>
            </a:r>
            <a:r>
              <a:rPr lang="de-DE" sz="1200" dirty="0"/>
              <a:t> but </a:t>
            </a:r>
            <a:r>
              <a:rPr lang="de-DE" sz="1200" dirty="0" err="1"/>
              <a:t>because</a:t>
            </a:r>
            <a:r>
              <a:rPr lang="de-DE" sz="1200" dirty="0"/>
              <a:t> </a:t>
            </a:r>
            <a:r>
              <a:rPr lang="de-DE" sz="1200" dirty="0" err="1"/>
              <a:t>of</a:t>
            </a:r>
            <a:r>
              <a:rPr lang="de-DE" sz="1200" dirty="0"/>
              <a:t> </a:t>
            </a:r>
            <a:r>
              <a:rPr lang="de-DE" sz="1200" dirty="0" err="1"/>
              <a:t>it</a:t>
            </a:r>
            <a:endParaRPr lang="de-DE" sz="1200" dirty="0"/>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64796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404305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1200" dirty="0"/>
          </a:p>
        </p:txBody>
      </p:sp>
    </p:spTree>
    <p:extLst>
      <p:ext uri="{BB962C8B-B14F-4D97-AF65-F5344CB8AC3E}">
        <p14:creationId xmlns:p14="http://schemas.microsoft.com/office/powerpoint/2010/main" val="92127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457200" rtl="0" eaLnBrk="1" fontAlgn="auto" latinLnBrk="0" hangingPunct="1">
              <a:lnSpc>
                <a:spcPct val="200000"/>
              </a:lnSpc>
              <a:spcBef>
                <a:spcPts val="0"/>
              </a:spcBef>
              <a:spcAft>
                <a:spcPts val="0"/>
              </a:spcAft>
              <a:buClr>
                <a:srgbClr val="7E1249"/>
              </a:buClr>
              <a:buSzPct val="115000"/>
              <a:buFont typeface="Arial" panose="020B0604020202020204" pitchFamily="34" charset="0"/>
              <a:buChar char="•"/>
              <a:tabLst/>
              <a:defRPr sz="2400">
                <a:latin typeface="Droid Sans"/>
                <a:ea typeface="Droid Sans"/>
                <a:cs typeface="Droid Sans"/>
                <a:sym typeface="Droid Sans"/>
              </a:defRPr>
            </a:pP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Re-and upskilling in digital skills is not enough! Need to consider future skills such as </a:t>
            </a:r>
          </a:p>
          <a:p>
            <a:pPr marL="342900" marR="0" lvl="0" indent="-342900" algn="l" defTabSz="457200" rtl="0" eaLnBrk="1" fontAlgn="auto" latinLnBrk="0" hangingPunct="1">
              <a:lnSpc>
                <a:spcPct val="200000"/>
              </a:lnSpc>
              <a:spcBef>
                <a:spcPts val="0"/>
              </a:spcBef>
              <a:spcAft>
                <a:spcPts val="0"/>
              </a:spcAft>
              <a:buClr>
                <a:srgbClr val="7E1249"/>
              </a:buClr>
              <a:buSzPct val="115000"/>
              <a:buFont typeface="Arial" panose="020B0604020202020204" pitchFamily="34" charset="0"/>
              <a:buChar char="•"/>
              <a:tabLst/>
              <a:defRPr sz="2400">
                <a:latin typeface="Droid Sans"/>
                <a:ea typeface="Droid Sans"/>
                <a:cs typeface="Droid Sans"/>
                <a:sym typeface="Droid Sans"/>
              </a:defRPr>
            </a:pP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Source:</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Olga</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err="1">
                <a:effectLst/>
                <a:latin typeface="Trebuchet MS" panose="020B0603020202020204" pitchFamily="34" charset="0"/>
                <a:ea typeface="Trebuchet MS" panose="020B0603020202020204" pitchFamily="34" charset="0"/>
                <a:cs typeface="Trebuchet MS" panose="020B0603020202020204" pitchFamily="34" charset="0"/>
              </a:rPr>
              <a:t>Strietska-Ilina</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ILO</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Senior</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Employability</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Specialist,(</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ILO</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2018):</a:t>
            </a:r>
            <a:r>
              <a:rPr lang="en-US" sz="18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Global</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chal</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lenges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impacting</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future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effectLst/>
                <a:latin typeface="Trebuchet MS" panose="020B0603020202020204" pitchFamily="34" charset="0"/>
                <a:ea typeface="Trebuchet MS" panose="020B0603020202020204" pitchFamily="34" charset="0"/>
                <a:cs typeface="Trebuchet MS" panose="020B0603020202020204" pitchFamily="34" charset="0"/>
              </a:rPr>
              <a:t>world</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work:</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What</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will</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jobs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tomorrow</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require?,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latin typeface="Droid Sans" panose="020B0606030804020204" pitchFamily="34" charset="0"/>
                <a:ea typeface="Droid Sans" panose="020B0606030804020204" pitchFamily="34" charset="0"/>
                <a:cs typeface="Droid Sans" panose="020B0606030804020204" pitchFamily="34" charset="0"/>
                <a:hlinkClick r:id="rId3"/>
              </a:rPr>
              <a:t>https://www.youtube.com/watch?v=rBzr_mRPzFI</a:t>
            </a:r>
            <a:r>
              <a:rPr lang="en-US" sz="1800" dirty="0">
                <a:latin typeface="Droid Sans" panose="020B0606030804020204" pitchFamily="34" charset="0"/>
                <a:ea typeface="Droid Sans" panose="020B0606030804020204" pitchFamily="34" charset="0"/>
                <a:cs typeface="Droid Sans" panose="020B0606030804020204" pitchFamily="34" charset="0"/>
              </a:rPr>
              <a:t> .</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STEM</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skills/digital</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technology,</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engineering</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mathematics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ability</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to</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use</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digital</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technology</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at</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work.</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Business-like</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leadership</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project</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management</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commerce</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marketing</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vocational</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training</a:t>
            </a:r>
            <a:r>
              <a:rPr lang="en-US" sz="1800" spc="-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type.</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Multi-</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disciplinary</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abilities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that</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can</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facilitate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process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to</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find</a:t>
            </a:r>
            <a:r>
              <a:rPr lang="en-US" sz="1800" spc="-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solutions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to</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complex</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problems</a:t>
            </a:r>
            <a:r>
              <a:rPr lang="en-US" sz="1800" spc="-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from</a:t>
            </a:r>
            <a:r>
              <a:rPr lang="en-US" sz="1800" spc="-2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several perspectives. Core soft skills are employability skills,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applicable across different occupations</a:t>
            </a:r>
            <a:r>
              <a:rPr lang="en-US" sz="1800" spc="-2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sectors,</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teamwork,</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initiative,</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creativity,</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critical</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thinking,</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problem</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solving,</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communication,</a:t>
            </a:r>
            <a:r>
              <a:rPr lang="en-US" sz="18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effectLst/>
                <a:latin typeface="Trebuchet MS" panose="020B0603020202020204" pitchFamily="34" charset="0"/>
                <a:ea typeface="Trebuchet MS" panose="020B0603020202020204" pitchFamily="34" charset="0"/>
                <a:cs typeface="Trebuchet MS" panose="020B0603020202020204" pitchFamily="34" charset="0"/>
              </a:rPr>
              <a:t>resilience</a:t>
            </a:r>
            <a:endParaRPr lang="de-DE" sz="1200" dirty="0"/>
          </a:p>
        </p:txBody>
      </p:sp>
    </p:spTree>
    <p:extLst>
      <p:ext uri="{BB962C8B-B14F-4D97-AF65-F5344CB8AC3E}">
        <p14:creationId xmlns:p14="http://schemas.microsoft.com/office/powerpoint/2010/main" val="218749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250FA-9AE8-CC22-F5E1-6C4B4B5D2FBA}"/>
              </a:ext>
            </a:extLst>
          </p:cNvPr>
          <p:cNvSpPr>
            <a:spLocks noGrp="1"/>
          </p:cNvSpPr>
          <p:nvPr>
            <p:ph type="title"/>
          </p:nvPr>
        </p:nvSpPr>
        <p:spPr>
          <a:xfrm>
            <a:off x="895350" y="650875"/>
            <a:ext cx="4194175" cy="2274888"/>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9522DC-4F11-3CA9-AEA1-C35890433C3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956EDC1-91FB-7C13-F9D3-08AE8EB3C69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D77B315E-26BB-A775-07A3-FB116A1DC193}"/>
              </a:ext>
            </a:extLst>
          </p:cNvPr>
          <p:cNvSpPr>
            <a:spLocks noGrp="1"/>
          </p:cNvSpPr>
          <p:nvPr>
            <p:ph type="sldNum" sz="quarter" idx="10"/>
          </p:nvPr>
        </p:nvSpPr>
        <p:spPr/>
        <p:txBody>
          <a:bodyPr/>
          <a:lstStyle/>
          <a:p>
            <a:pPr lvl="0"/>
            <a:fld id="{86CB4B4D-7CA3-9044-876B-883B54F8677D}" type="slidenum">
              <a:rPr lang="en-US" smtClean="0"/>
              <a:t>‹Nr.›</a:t>
            </a:fld>
            <a:endParaRPr lang="en-US"/>
          </a:p>
        </p:txBody>
      </p:sp>
    </p:spTree>
    <p:extLst>
      <p:ext uri="{BB962C8B-B14F-4D97-AF65-F5344CB8AC3E}">
        <p14:creationId xmlns:p14="http://schemas.microsoft.com/office/powerpoint/2010/main" val="35956644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8000"/>
              <a:t>Titeltext</a:t>
            </a:r>
          </a:p>
        </p:txBody>
      </p:sp>
      <p:sp>
        <p:nvSpPr>
          <p:cNvPr id="7" name="Shape 7"/>
          <p:cNvSpPr>
            <a:spLocks noGrp="1"/>
          </p:cNvSpPr>
          <p:nvPr>
            <p:ph type="body" idx="1"/>
          </p:nvPr>
        </p:nvSpPr>
        <p:spPr>
          <a:prstGeom prst="rect">
            <a:avLst/>
          </a:prstGeom>
        </p:spPr>
        <p:txBody>
          <a:bodyPr/>
          <a:lstStyle/>
          <a:p>
            <a:pPr lvl="0">
              <a:defRPr sz="1800"/>
            </a:pPr>
            <a:r>
              <a:rPr sz="3200"/>
              <a:t>Textebene 1</a:t>
            </a:r>
          </a:p>
          <a:p>
            <a:pPr lvl="1">
              <a:defRPr sz="1800"/>
            </a:pPr>
            <a:r>
              <a:rPr sz="3200"/>
              <a:t>Textebene 2</a:t>
            </a:r>
          </a:p>
          <a:p>
            <a:pPr lvl="2">
              <a:defRPr sz="1800"/>
            </a:pPr>
            <a:r>
              <a:rPr sz="3200"/>
              <a:t>Textebene 3</a:t>
            </a:r>
          </a:p>
          <a:p>
            <a:pPr lvl="3">
              <a:defRPr sz="1800"/>
            </a:pPr>
            <a:r>
              <a:rPr sz="3200"/>
              <a:t>Textebene 4</a:t>
            </a:r>
          </a:p>
          <a:p>
            <a:pPr lvl="4">
              <a:defRPr sz="1800"/>
            </a:pPr>
            <a:r>
              <a:rPr sz="3200"/>
              <a:t>Textebene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15" name="Shape 15"/>
          <p:cNvSpPr>
            <a:spLocks noGrp="1"/>
          </p:cNvSpPr>
          <p:nvPr>
            <p:ph type="title"/>
          </p:nvPr>
        </p:nvSpPr>
        <p:spPr>
          <a:xfrm>
            <a:off x="952500" y="635000"/>
            <a:ext cx="5334000" cy="3987800"/>
          </a:xfrm>
          <a:prstGeom prst="rect">
            <a:avLst/>
          </a:prstGeom>
        </p:spPr>
        <p:txBody>
          <a:bodyPr/>
          <a:lstStyle>
            <a:lvl1pPr>
              <a:defRPr sz="6000"/>
            </a:lvl1pPr>
          </a:lstStyle>
          <a:p>
            <a:pPr lvl="0">
              <a:defRPr sz="1800"/>
            </a:pPr>
            <a:r>
              <a:rPr sz="6000"/>
              <a:t>Titeltext</a:t>
            </a:r>
          </a:p>
        </p:txBody>
      </p:sp>
      <p:sp>
        <p:nvSpPr>
          <p:cNvPr id="16" name="Shape 16"/>
          <p:cNvSpPr>
            <a:spLocks noGrp="1"/>
          </p:cNvSpPr>
          <p:nvPr>
            <p:ph type="body" idx="1"/>
          </p:nvPr>
        </p:nvSpPr>
        <p:spPr>
          <a:xfrm>
            <a:off x="952500" y="4762500"/>
            <a:ext cx="5334000" cy="4102100"/>
          </a:xfrm>
          <a:prstGeom prst="rect">
            <a:avLst/>
          </a:prstGeom>
        </p:spPr>
        <p:txBody>
          <a:bodyPr/>
          <a:lstStyle/>
          <a:p>
            <a:pPr lvl="0">
              <a:defRPr sz="1800"/>
            </a:pPr>
            <a:r>
              <a:rPr sz="3200"/>
              <a:t>Textebene 1</a:t>
            </a:r>
          </a:p>
          <a:p>
            <a:pPr lvl="1">
              <a:defRPr sz="1800"/>
            </a:pPr>
            <a:r>
              <a:rPr sz="3200"/>
              <a:t>Textebene 2</a:t>
            </a:r>
          </a:p>
          <a:p>
            <a:pPr lvl="2">
              <a:defRPr sz="1800"/>
            </a:pPr>
            <a:r>
              <a:rPr sz="3200"/>
              <a:t>Textebene 3</a:t>
            </a:r>
          </a:p>
          <a:p>
            <a:pPr lvl="3">
              <a:defRPr sz="1800"/>
            </a:pPr>
            <a:r>
              <a:rPr sz="3200"/>
              <a:t>Textebene 4</a:t>
            </a:r>
          </a:p>
          <a:p>
            <a:pPr lvl="4">
              <a:defRPr sz="1800"/>
            </a:pPr>
            <a:r>
              <a:rPr sz="3200"/>
              <a:t>Textebene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20" name="Shape 20"/>
          <p:cNvSpPr>
            <a:spLocks noGrp="1"/>
          </p:cNvSpPr>
          <p:nvPr>
            <p:ph type="title"/>
          </p:nvPr>
        </p:nvSpPr>
        <p:spPr>
          <a:xfrm>
            <a:off x="952500" y="444500"/>
            <a:ext cx="11099800" cy="2159000"/>
          </a:xfrm>
          <a:prstGeom prst="rect">
            <a:avLst/>
          </a:prstGeom>
        </p:spPr>
        <p:txBody>
          <a:bodyPr anchor="ctr"/>
          <a:lstStyle/>
          <a:p>
            <a:pPr lvl="0">
              <a:defRPr sz="1800"/>
            </a:pPr>
            <a:r>
              <a:rPr sz="8000"/>
              <a:t>Titeltext</a:t>
            </a:r>
          </a:p>
        </p:txBody>
      </p:sp>
      <p:sp>
        <p:nvSpPr>
          <p:cNvPr id="21" name="Shape 21"/>
          <p:cNvSpPr>
            <a:spLocks noGrp="1"/>
          </p:cNvSpPr>
          <p:nvPr>
            <p:ph type="body" idx="1"/>
          </p:nvPr>
        </p:nvSpPr>
        <p:spPr>
          <a:xfrm>
            <a:off x="952500" y="2603500"/>
            <a:ext cx="11099800" cy="6286500"/>
          </a:xfrm>
          <a:prstGeom prst="rect">
            <a:avLst/>
          </a:prstGeom>
        </p:spPr>
        <p:txBody>
          <a:bodyPr anchor="ctr"/>
          <a:lstStyle>
            <a:lvl1pPr marL="666749" indent="-666749" algn="l">
              <a:spcBef>
                <a:spcPts val="4200"/>
              </a:spcBef>
              <a:buSzPct val="75000"/>
              <a:buChar char="•"/>
              <a:defRPr sz="3600"/>
            </a:lvl1pPr>
            <a:lvl2pPr marL="889000" indent="-444500" algn="l">
              <a:spcBef>
                <a:spcPts val="4200"/>
              </a:spcBef>
              <a:buSzPct val="75000"/>
              <a:buChar char="•"/>
              <a:defRPr sz="3600"/>
            </a:lvl2pPr>
            <a:lvl3pPr marL="1333500" indent="-444500" algn="l">
              <a:spcBef>
                <a:spcPts val="4200"/>
              </a:spcBef>
              <a:buSzPct val="75000"/>
              <a:buChar char="•"/>
              <a:defRPr sz="3600"/>
            </a:lvl3pPr>
            <a:lvl4pPr marL="1778000" indent="-444500" algn="l">
              <a:spcBef>
                <a:spcPts val="4200"/>
              </a:spcBef>
              <a:buSzPct val="75000"/>
              <a:buChar char="•"/>
              <a:defRPr sz="3600"/>
            </a:lvl4pPr>
            <a:lvl5pPr marL="2222500" indent="-444500" algn="l">
              <a:spcBef>
                <a:spcPts val="4200"/>
              </a:spcBef>
              <a:buSzPct val="75000"/>
              <a:buChar char="•"/>
              <a:defRPr sz="3600"/>
            </a:lvl5pPr>
          </a:lstStyle>
          <a:p>
            <a:pPr lvl="0">
              <a:defRPr sz="1800"/>
            </a:pPr>
            <a:r>
              <a:rPr sz="3600"/>
              <a:t>Textebene 1</a:t>
            </a:r>
          </a:p>
          <a:p>
            <a:pPr lvl="1">
              <a:defRPr sz="1800"/>
            </a:pPr>
            <a:r>
              <a:rPr sz="3600"/>
              <a:t>Textebene 2</a:t>
            </a:r>
          </a:p>
          <a:p>
            <a:pPr lvl="2">
              <a:defRPr sz="1800"/>
            </a:pPr>
            <a:r>
              <a:rPr sz="3600"/>
              <a:t>Textebene 3</a:t>
            </a:r>
          </a:p>
          <a:p>
            <a:pPr lvl="3">
              <a:defRPr sz="1800"/>
            </a:pPr>
            <a:r>
              <a:rPr sz="3600"/>
              <a:t>Textebene 4</a:t>
            </a:r>
          </a:p>
          <a:p>
            <a:pPr lvl="4">
              <a:defRPr sz="1800"/>
            </a:pPr>
            <a:r>
              <a:rPr sz="3600"/>
              <a:t>Textebene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23" name="Shape 23"/>
          <p:cNvSpPr>
            <a:spLocks noGrp="1"/>
          </p:cNvSpPr>
          <p:nvPr>
            <p:ph type="title"/>
          </p:nvPr>
        </p:nvSpPr>
        <p:spPr>
          <a:xfrm>
            <a:off x="952500" y="444500"/>
            <a:ext cx="11099800" cy="2159000"/>
          </a:xfrm>
          <a:prstGeom prst="rect">
            <a:avLst/>
          </a:prstGeom>
        </p:spPr>
        <p:txBody>
          <a:bodyPr anchor="ctr"/>
          <a:lstStyle/>
          <a:p>
            <a:pPr lvl="0">
              <a:defRPr sz="1800"/>
            </a:pPr>
            <a:r>
              <a:rPr sz="8000"/>
              <a:t>Titeltext</a:t>
            </a:r>
          </a:p>
        </p:txBody>
      </p:sp>
      <p:sp>
        <p:nvSpPr>
          <p:cNvPr id="24" name="Shape 24"/>
          <p:cNvSpPr>
            <a:spLocks noGrp="1"/>
          </p:cNvSpPr>
          <p:nvPr>
            <p:ph type="body" idx="1"/>
          </p:nvPr>
        </p:nvSpPr>
        <p:spPr>
          <a:xfrm>
            <a:off x="952500" y="2603500"/>
            <a:ext cx="5334000" cy="6286500"/>
          </a:xfrm>
          <a:prstGeom prst="rect">
            <a:avLst/>
          </a:prstGeom>
        </p:spPr>
        <p:txBody>
          <a:bodyPr anchor="ctr"/>
          <a:lstStyle>
            <a:lvl1pPr marL="342900" indent="-342900" algn="l">
              <a:spcBef>
                <a:spcPts val="3200"/>
              </a:spcBef>
              <a:buSzPct val="75000"/>
              <a:buChar char="•"/>
              <a:defRPr sz="2800"/>
            </a:lvl1pPr>
            <a:lvl2pPr marL="685800" indent="-342900" algn="l">
              <a:spcBef>
                <a:spcPts val="3200"/>
              </a:spcBef>
              <a:buSzPct val="75000"/>
              <a:buChar char="•"/>
              <a:defRPr sz="2800"/>
            </a:lvl2pPr>
            <a:lvl3pPr marL="1028700" indent="-342900" algn="l">
              <a:spcBef>
                <a:spcPts val="3200"/>
              </a:spcBef>
              <a:buSzPct val="75000"/>
              <a:buChar char="•"/>
              <a:defRPr sz="2800"/>
            </a:lvl3pPr>
            <a:lvl4pPr marL="1371600" indent="-342900" algn="l">
              <a:spcBef>
                <a:spcPts val="3200"/>
              </a:spcBef>
              <a:buSzPct val="75000"/>
              <a:buChar char="•"/>
              <a:defRPr sz="2800"/>
            </a:lvl4pPr>
            <a:lvl5pPr marL="1714500" indent="-342900" algn="l">
              <a:spcBef>
                <a:spcPts val="3200"/>
              </a:spcBef>
              <a:buSzPct val="75000"/>
              <a:buChar char="•"/>
              <a:defRPr sz="2800"/>
            </a:lvl5pPr>
          </a:lstStyle>
          <a:p>
            <a:pPr lvl="0">
              <a:defRPr sz="1800"/>
            </a:pPr>
            <a:r>
              <a:rPr sz="2800"/>
              <a:t>Textebene 1</a:t>
            </a:r>
          </a:p>
          <a:p>
            <a:pPr lvl="1">
              <a:defRPr sz="1800"/>
            </a:pPr>
            <a:r>
              <a:rPr sz="2800"/>
              <a:t>Textebene 2</a:t>
            </a:r>
          </a:p>
          <a:p>
            <a:pPr lvl="2">
              <a:defRPr sz="1800"/>
            </a:pPr>
            <a:r>
              <a:rPr sz="2800"/>
              <a:t>Textebene 3</a:t>
            </a:r>
          </a:p>
          <a:p>
            <a:pPr lvl="3">
              <a:defRPr sz="1800"/>
            </a:pPr>
            <a:r>
              <a:rPr sz="2800"/>
              <a:t>Textebene 4</a:t>
            </a:r>
          </a:p>
          <a:p>
            <a:pPr lvl="4">
              <a:defRPr sz="1800"/>
            </a:pPr>
            <a:r>
              <a:rPr sz="2800"/>
              <a:t>Textebene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26" name="Shape 26"/>
          <p:cNvSpPr>
            <a:spLocks noGrp="1"/>
          </p:cNvSpPr>
          <p:nvPr>
            <p:ph type="body" idx="1"/>
          </p:nvPr>
        </p:nvSpPr>
        <p:spPr>
          <a:xfrm>
            <a:off x="952500" y="1270000"/>
            <a:ext cx="11099800" cy="7213600"/>
          </a:xfrm>
          <a:prstGeom prst="rect">
            <a:avLst/>
          </a:prstGeom>
        </p:spPr>
        <p:txBody>
          <a:bodyPr anchor="ctr"/>
          <a:lstStyle>
            <a:lvl1pPr marL="666749" indent="-666749" algn="l">
              <a:spcBef>
                <a:spcPts val="4200"/>
              </a:spcBef>
              <a:buSzPct val="75000"/>
              <a:buChar char="•"/>
              <a:defRPr sz="3600"/>
            </a:lvl1pPr>
            <a:lvl2pPr marL="889000" indent="-444500" algn="l">
              <a:spcBef>
                <a:spcPts val="4200"/>
              </a:spcBef>
              <a:buSzPct val="75000"/>
              <a:buChar char="•"/>
              <a:defRPr sz="3600"/>
            </a:lvl2pPr>
            <a:lvl3pPr marL="1333500" indent="-444500" algn="l">
              <a:spcBef>
                <a:spcPts val="4200"/>
              </a:spcBef>
              <a:buSzPct val="75000"/>
              <a:buChar char="•"/>
              <a:defRPr sz="3600"/>
            </a:lvl3pPr>
            <a:lvl4pPr marL="1778000" indent="-444500" algn="l">
              <a:spcBef>
                <a:spcPts val="4200"/>
              </a:spcBef>
              <a:buSzPct val="75000"/>
              <a:buChar char="•"/>
              <a:defRPr sz="3600"/>
            </a:lvl4pPr>
            <a:lvl5pPr marL="2222500" indent="-444500" algn="l">
              <a:spcBef>
                <a:spcPts val="4200"/>
              </a:spcBef>
              <a:buSzPct val="75000"/>
              <a:buChar char="•"/>
              <a:defRPr sz="3600"/>
            </a:lvl5pPr>
          </a:lstStyle>
          <a:p>
            <a:pPr lvl="0">
              <a:defRPr sz="1800"/>
            </a:pPr>
            <a:r>
              <a:rPr sz="3600"/>
              <a:t>Textebene 1</a:t>
            </a:r>
          </a:p>
          <a:p>
            <a:pPr lvl="1">
              <a:defRPr sz="1800"/>
            </a:pPr>
            <a:r>
              <a:rPr sz="3600"/>
              <a:t>Textebene 2</a:t>
            </a:r>
          </a:p>
          <a:p>
            <a:pPr lvl="2">
              <a:defRPr sz="1800"/>
            </a:pPr>
            <a:r>
              <a:rPr sz="3600"/>
              <a:t>Textebene 3</a:t>
            </a:r>
          </a:p>
          <a:p>
            <a:pPr lvl="3">
              <a:defRPr sz="1800"/>
            </a:pPr>
            <a:r>
              <a:rPr sz="3600"/>
              <a:t>Textebene 4</a:t>
            </a:r>
          </a:p>
          <a:p>
            <a:pPr lvl="4">
              <a:defRPr sz="1800"/>
            </a:pPr>
            <a:r>
              <a:rPr sz="3600"/>
              <a:t>Textebene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638300"/>
            <a:ext cx="10464800" cy="3302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0">
              <a:defRPr sz="1800"/>
            </a:pPr>
            <a:r>
              <a:rPr sz="8000"/>
              <a:t>Titeltext</a:t>
            </a:r>
          </a:p>
        </p:txBody>
      </p:sp>
      <p:sp>
        <p:nvSpPr>
          <p:cNvPr id="3" name="Shape 3"/>
          <p:cNvSpPr>
            <a:spLocks noGrp="1"/>
          </p:cNvSpPr>
          <p:nvPr>
            <p:ph type="body" idx="1"/>
          </p:nvPr>
        </p:nvSpPr>
        <p:spPr>
          <a:xfrm>
            <a:off x="1270000" y="5029200"/>
            <a:ext cx="10464800" cy="11303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a:pPr>
            <a:r>
              <a:rPr sz="3200"/>
              <a:t>Textebene 1</a:t>
            </a:r>
          </a:p>
          <a:p>
            <a:pPr lvl="1">
              <a:defRPr sz="1800"/>
            </a:pPr>
            <a:r>
              <a:rPr sz="3200"/>
              <a:t>Textebene 2</a:t>
            </a:r>
          </a:p>
          <a:p>
            <a:pPr lvl="2">
              <a:defRPr sz="1800"/>
            </a:pPr>
            <a:r>
              <a:rPr sz="3200"/>
              <a:t>Textebene 3</a:t>
            </a:r>
          </a:p>
          <a:p>
            <a:pPr lvl="3">
              <a:defRPr sz="1800"/>
            </a:pPr>
            <a:r>
              <a:rPr sz="3200"/>
              <a:t>Textebene 4</a:t>
            </a:r>
          </a:p>
          <a:p>
            <a:pPr lvl="4">
              <a:defRPr sz="1800"/>
            </a:pPr>
            <a:r>
              <a:rPr sz="3200"/>
              <a:t>Textebene 5</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2" r:id="rId3"/>
    <p:sldLayoutId id="2147483654" r:id="rId4"/>
    <p:sldLayoutId id="2147483655" r:id="rId5"/>
    <p:sldLayoutId id="2147483656" r:id="rId6"/>
    <p:sldLayoutId id="2147483658" r:id="rId7"/>
    <p:sldLayoutId id="2147483660" r:id="rId8"/>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barmer.de/resource/blob/1032252/b29c775dab99ec838e74f90f4a00e798/social-health-work-studienbericht3-data.pdf#108176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eurofound.europa.eu/data/digitalisa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info@nicole-helmerich.com" TargetMode="External"/><Relationship Id="rId7" Type="http://schemas.openxmlformats.org/officeDocument/2006/relationships/hyperlink" Target="http://www.nicole-helmerich.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nktr.ee/nicolehelmerich" TargetMode="External"/><Relationship Id="rId5" Type="http://schemas.openxmlformats.org/officeDocument/2006/relationships/hyperlink" Target="https://www.linkedin.com/in/dr-nicole-helmerich" TargetMode="External"/><Relationship Id="rId4" Type="http://schemas.openxmlformats.org/officeDocument/2006/relationships/hyperlink" Target="https://de.linkedin.com/in/dr-nicole-helmerich-27430128" TargetMode="External"/><Relationship Id="rId9"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gartner.com/smarterwithgartner/3-characteristics-of-the-new-digital-leader-mindset" TargetMode="External"/><Relationship Id="rId7"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log.udemy.com/4-key-leadership-skills-to-drive-your-digital-transformation/" TargetMode="External"/><Relationship Id="rId5" Type="http://schemas.openxmlformats.org/officeDocument/2006/relationships/hyperlink" Target="https://lea-podcast.podigee.io/51-fuhrung-entwickeln" TargetMode="External"/><Relationship Id="rId4" Type="http://schemas.openxmlformats.org/officeDocument/2006/relationships/hyperlink" Target="https://doi.org/10.1177/2397002222108725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Bzr_mRPzF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hyperlink" Target="http://www.nicole-helmerich.com/" TargetMode="External"/><Relationship Id="rId3" Type="http://schemas.openxmlformats.org/officeDocument/2006/relationships/hyperlink" Target="https://www.pexels.com/de-de/foto/licht-schild-typografie-beleuchtung-519/" TargetMode="External"/><Relationship Id="rId7" Type="http://schemas.openxmlformats.org/officeDocument/2006/relationships/hyperlink" Target="https://www.linkedin.com/in/dr-nicole-helmeric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e.linkedin.com/in/dr-nicole-helmerich-27430128" TargetMode="External"/><Relationship Id="rId5" Type="http://schemas.openxmlformats.org/officeDocument/2006/relationships/hyperlink" Target="mailto:info@nicole-helmerich.com" TargetMode="External"/><Relationship Id="rId4" Type="http://schemas.openxmlformats.org/officeDocument/2006/relationships/image" Target="../media/image23.jpeg"/><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eurocadres.eu/publications/best-practice-guide-shaping-digitalisation-and-ensuring-employees-righ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1270000" y="1295400"/>
            <a:ext cx="10464800" cy="2705100"/>
          </a:xfrm>
          <a:prstGeom prst="rect">
            <a:avLst/>
          </a:prstGeom>
        </p:spPr>
        <p:txBody>
          <a:bodyPr>
            <a:normAutofit/>
          </a:bodyPr>
          <a:lstStyle/>
          <a:p>
            <a:pPr lvl="0" algn="l">
              <a:defRPr sz="3600">
                <a:solidFill>
                  <a:srgbClr val="7E1249"/>
                </a:solidFill>
                <a:latin typeface="Classic Round"/>
                <a:ea typeface="Classic Round"/>
                <a:cs typeface="Classic Round"/>
                <a:sym typeface="Classic Round"/>
              </a:defRPr>
            </a:pPr>
            <a:r>
              <a:rPr lang="en-US" sz="4400" dirty="0">
                <a:solidFill>
                  <a:srgbClr val="7E1249"/>
                </a:solidFill>
              </a:rPr>
              <a:t>Guide for good practices for professionals and managers. Shaping Digitalisation and ensuring employees’ rights</a:t>
            </a:r>
          </a:p>
        </p:txBody>
      </p:sp>
      <p:sp>
        <p:nvSpPr>
          <p:cNvPr id="36" name="Shape 36"/>
          <p:cNvSpPr>
            <a:spLocks noGrp="1"/>
          </p:cNvSpPr>
          <p:nvPr>
            <p:ph type="body" idx="1"/>
          </p:nvPr>
        </p:nvSpPr>
        <p:spPr>
          <a:xfrm>
            <a:off x="1270000" y="5029200"/>
            <a:ext cx="10464800" cy="2362200"/>
          </a:xfrm>
          <a:prstGeom prst="rect">
            <a:avLst/>
          </a:prstGeom>
        </p:spPr>
        <p:txBody>
          <a:bodyPr>
            <a:normAutofit fontScale="92500" lnSpcReduction="10000"/>
          </a:bodyPr>
          <a:lstStyle/>
          <a:p>
            <a:pPr lvl="0" algn="l">
              <a:defRPr sz="2400">
                <a:latin typeface="Droid Sans"/>
                <a:ea typeface="Droid Sans"/>
                <a:cs typeface="Droid Sans"/>
                <a:sym typeface="Droid Sans"/>
              </a:defRPr>
            </a:pPr>
            <a:r>
              <a:rPr lang="en-US" sz="3600" dirty="0">
                <a:solidFill>
                  <a:srgbClr val="7E1249"/>
                </a:solidFill>
              </a:rPr>
              <a:t>Dr. Nicole Helmerich,  </a:t>
            </a:r>
          </a:p>
          <a:p>
            <a:pPr lvl="0" algn="l">
              <a:defRPr sz="2400">
                <a:latin typeface="Droid Sans"/>
                <a:ea typeface="Droid Sans"/>
                <a:cs typeface="Droid Sans"/>
                <a:sym typeface="Droid Sans"/>
              </a:defRPr>
            </a:pPr>
            <a:endParaRPr lang="en-US" sz="2800" dirty="0">
              <a:solidFill>
                <a:srgbClr val="7E1249"/>
              </a:solidFill>
            </a:endParaRPr>
          </a:p>
          <a:p>
            <a:pPr lvl="0" algn="l">
              <a:defRPr sz="2400">
                <a:latin typeface="Droid Sans"/>
                <a:ea typeface="Droid Sans"/>
                <a:cs typeface="Droid Sans"/>
                <a:sym typeface="Droid Sans"/>
              </a:defRPr>
            </a:pPr>
            <a:r>
              <a:rPr lang="en-US" sz="2800" dirty="0">
                <a:solidFill>
                  <a:srgbClr val="7E1249"/>
                </a:solidFill>
              </a:rPr>
              <a:t>expert to the digitization project of </a:t>
            </a:r>
            <a:r>
              <a:rPr lang="en-US" sz="2800" dirty="0" err="1">
                <a:solidFill>
                  <a:srgbClr val="7E1249"/>
                </a:solidFill>
              </a:rPr>
              <a:t>Eurocadres</a:t>
            </a:r>
            <a:r>
              <a:rPr lang="en-US" sz="2800" dirty="0">
                <a:solidFill>
                  <a:srgbClr val="7E1249"/>
                </a:solidFill>
              </a:rPr>
              <a:t>, author of the guide</a:t>
            </a:r>
          </a:p>
          <a:p>
            <a:pPr lvl="0" algn="l">
              <a:defRPr sz="2400">
                <a:latin typeface="Droid Sans"/>
                <a:ea typeface="Droid Sans"/>
                <a:cs typeface="Droid Sans"/>
                <a:sym typeface="Droid Sans"/>
              </a:defRPr>
            </a:pPr>
            <a:endParaRPr lang="en-US" sz="2800" dirty="0">
              <a:solidFill>
                <a:srgbClr val="7E1249"/>
              </a:solidFill>
            </a:endParaRPr>
          </a:p>
          <a:p>
            <a:pPr lvl="0" algn="l">
              <a:defRPr sz="2400">
                <a:latin typeface="Droid Sans"/>
                <a:ea typeface="Droid Sans"/>
                <a:cs typeface="Droid Sans"/>
                <a:sym typeface="Droid Sans"/>
              </a:defRPr>
            </a:pPr>
            <a:r>
              <a:rPr lang="en-US" sz="2800" dirty="0">
                <a:solidFill>
                  <a:srgbClr val="7E1249"/>
                </a:solidFill>
              </a:rPr>
              <a:t>Presentation at the conference:  Digitalisation on the EU agenda: What is the impact in the workplace? 20 – 21 October 2022, Paris</a:t>
            </a:r>
            <a:endParaRPr sz="2800" dirty="0"/>
          </a:p>
        </p:txBody>
      </p:sp>
      <p:sp>
        <p:nvSpPr>
          <p:cNvPr id="37" name="Shape 37"/>
          <p:cNvSpPr>
            <a:spLocks noGrp="1"/>
          </p:cNvSpPr>
          <p:nvPr>
            <p:ph type="sldNum" sz="quarter" idx="2"/>
          </p:nvPr>
        </p:nvSpPr>
        <p:spPr>
          <a:xfrm>
            <a:off x="12483962" y="9061450"/>
            <a:ext cx="190776" cy="335252"/>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a:t>
            </a:fld>
            <a:endParaRPr>
              <a:solidFill>
                <a:srgbClr val="7E1249"/>
              </a:solidFill>
            </a:endParaRPr>
          </a:p>
        </p:txBody>
      </p:sp>
      <p:pic>
        <p:nvPicPr>
          <p:cNvPr id="3" name="Grafik 2" descr="Ein Bild, das Text enthält.&#10;&#10;Automatisch generierte Beschreibung">
            <a:extLst>
              <a:ext uri="{FF2B5EF4-FFF2-40B4-BE49-F238E27FC236}">
                <a16:creationId xmlns:a16="http://schemas.microsoft.com/office/drawing/2014/main" id="{79C72F50-D480-8844-5733-CCAE65B68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10</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454368"/>
            <a:ext cx="4309200" cy="707254"/>
          </a:xfrm>
          <a:prstGeom prst="rect">
            <a:avLst/>
          </a:prstGeom>
        </p:spPr>
      </p:pic>
      <p:sp>
        <p:nvSpPr>
          <p:cNvPr id="5" name="Textfeld 4">
            <a:extLst>
              <a:ext uri="{FF2B5EF4-FFF2-40B4-BE49-F238E27FC236}">
                <a16:creationId xmlns:a16="http://schemas.microsoft.com/office/drawing/2014/main" id="{B9A3776E-A86B-1513-37E5-ED1DE4AD9AC9}"/>
              </a:ext>
            </a:extLst>
          </p:cNvPr>
          <p:cNvSpPr txBox="1"/>
          <p:nvPr/>
        </p:nvSpPr>
        <p:spPr>
          <a:xfrm>
            <a:off x="869950" y="2556032"/>
            <a:ext cx="10878163" cy="65033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342900" indent="-342900" algn="l">
              <a:lnSpc>
                <a:spcPct val="150000"/>
              </a:lnSpc>
              <a:buClr>
                <a:srgbClr val="7E1249"/>
              </a:buClr>
              <a:buFont typeface="Arial" panose="020B0604020202020204" pitchFamily="34" charset="0"/>
              <a:buChar char="•"/>
            </a:pPr>
            <a:r>
              <a:rPr lang="en-US" sz="2000" b="1" spc="-5" dirty="0">
                <a:effectLst/>
                <a:latin typeface="Droid Sans" panose="020B0606030804020204" pitchFamily="34" charset="0"/>
                <a:ea typeface="Droid Sans" panose="020B0606030804020204" pitchFamily="34" charset="0"/>
                <a:cs typeface="Droid Sans" panose="020B0606030804020204" pitchFamily="34" charset="0"/>
              </a:rPr>
              <a:t>RE- AND UPSKILLING: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When old jobs disappear, new jobs emerge, and existing jobs change significantly in content. Skill training forms an important part of the larger endeavor of re/up-skilling employees given this change in landscape. The re/up-skilling of professionals and man- agers and all other employees thus becomes an integral part of organizational transformation</a:t>
            </a:r>
          </a:p>
          <a:p>
            <a:pPr marL="342900" indent="-342900" algn="l">
              <a:lnSpc>
                <a:spcPct val="150000"/>
              </a:lnSpc>
              <a:buClr>
                <a:srgbClr val="7E1249"/>
              </a:buClr>
              <a:buFont typeface="Arial" panose="020B0604020202020204" pitchFamily="34" charset="0"/>
              <a:buChar char="•"/>
            </a:pPr>
            <a:r>
              <a:rPr lang="en-US" sz="2000" b="1" spc="-5" dirty="0">
                <a:effectLst/>
                <a:latin typeface="Droid Sans" panose="020B0606030804020204" pitchFamily="34" charset="0"/>
                <a:ea typeface="Droid Sans" panose="020B0606030804020204" pitchFamily="34" charset="0"/>
                <a:cs typeface="Droid Sans" panose="020B0606030804020204" pitchFamily="34" charset="0"/>
              </a:rPr>
              <a:t>LIFELONG LEARNING: </a:t>
            </a:r>
            <a:r>
              <a:rPr lang="en-US" sz="2000" dirty="0">
                <a:latin typeface="Droid Sans" panose="020B0606030804020204" pitchFamily="34" charset="0"/>
                <a:ea typeface="Droid Sans" panose="020B0606030804020204" pitchFamily="34" charset="0"/>
                <a:cs typeface="Droid Sans" panose="020B0606030804020204" pitchFamily="34" charset="0"/>
              </a:rPr>
              <a:t>P&amp;Ms need the ability to adapt to new circumstances, learn how to use new digital tools, how to work alongside automated systems and systems using artificial intelligence, and how to lead their employees within these new ways of working. They not only need to learn about new technologies, but also to develop a mindset of transformation and a strong ethical posture of leading employees through constantly changing circumstances.</a:t>
            </a:r>
          </a:p>
          <a:p>
            <a:pPr marL="342900" indent="-342900" algn="l">
              <a:lnSpc>
                <a:spcPct val="150000"/>
              </a:lnSpc>
              <a:buClr>
                <a:srgbClr val="7E1249"/>
              </a:buClr>
              <a:buFont typeface="Arial" panose="020B0604020202020204" pitchFamily="34" charset="0"/>
              <a:buChar char="•"/>
            </a:pPr>
            <a:r>
              <a:rPr lang="en-US" sz="2000" b="1" dirty="0">
                <a:latin typeface="Droid Sans" panose="020B0606030804020204" pitchFamily="34" charset="0"/>
                <a:ea typeface="Droid Sans" panose="020B0606030804020204" pitchFamily="34" charset="0"/>
                <a:cs typeface="Droid Sans" panose="020B0606030804020204" pitchFamily="34" charset="0"/>
              </a:rPr>
              <a:t>NEGOTIATE QUALITY, TIME, MONEY AND THE RIGHT TO LEARN: </a:t>
            </a:r>
            <a:r>
              <a:rPr lang="en-US" sz="2000" dirty="0">
                <a:latin typeface="Droid Sans" panose="020B0606030804020204" pitchFamily="34" charset="0"/>
                <a:ea typeface="Droid Sans" panose="020B0606030804020204" pitchFamily="34" charset="0"/>
                <a:cs typeface="Droid Sans" panose="020B0606030804020204" pitchFamily="34" charset="0"/>
              </a:rPr>
              <a:t>Unions need to support professionals and managers in negotiating and implementing agreements on re/up-skilling across companies and sectors.</a:t>
            </a:r>
          </a:p>
        </p:txBody>
      </p:sp>
      <p:pic>
        <p:nvPicPr>
          <p:cNvPr id="7" name="Bildplatzhalter 5" descr="Good practice guide EN.pdf - Foxit Reader">
            <a:extLst>
              <a:ext uri="{FF2B5EF4-FFF2-40B4-BE49-F238E27FC236}">
                <a16:creationId xmlns:a16="http://schemas.microsoft.com/office/drawing/2014/main" id="{9F30C5B3-870B-D392-2256-B999616130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2300" y="287707"/>
            <a:ext cx="6583362" cy="2379956"/>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4013953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11</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454368"/>
            <a:ext cx="4309200" cy="707254"/>
          </a:xfrm>
          <a:prstGeom prst="rect">
            <a:avLst/>
          </a:prstGeom>
        </p:spPr>
      </p:pic>
      <p:sp>
        <p:nvSpPr>
          <p:cNvPr id="5" name="Textfeld 4">
            <a:extLst>
              <a:ext uri="{FF2B5EF4-FFF2-40B4-BE49-F238E27FC236}">
                <a16:creationId xmlns:a16="http://schemas.microsoft.com/office/drawing/2014/main" id="{B9A3776E-A86B-1513-37E5-ED1DE4AD9AC9}"/>
              </a:ext>
            </a:extLst>
          </p:cNvPr>
          <p:cNvSpPr txBox="1"/>
          <p:nvPr/>
        </p:nvSpPr>
        <p:spPr>
          <a:xfrm>
            <a:off x="952500" y="2818736"/>
            <a:ext cx="10878163" cy="3970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buClr>
                <a:srgbClr val="7E1249"/>
              </a:buClr>
            </a:pPr>
            <a:r>
              <a:rPr lang="en-US" sz="2800" spc="-5" dirty="0">
                <a:effectLst/>
                <a:latin typeface="Droid Sans" panose="020B0606030804020204" pitchFamily="34" charset="0"/>
                <a:ea typeface="Droid Sans" panose="020B0606030804020204" pitchFamily="34" charset="0"/>
                <a:cs typeface="Droid Sans" panose="020B0606030804020204" pitchFamily="34" charset="0"/>
              </a:rPr>
              <a:t>If you would like to know more about digital skills and securing employment turn the guide:</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Securing employment through re- ad upskilling</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Transformation and lifelong learning</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Good practices such as skills compass and sectoral training funds</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Questions for self-evaluation and strategy development for P&amp;MS and for unions</a:t>
            </a:r>
          </a:p>
          <a:p>
            <a:pPr algn="l">
              <a:buClr>
                <a:srgbClr val="7E1249"/>
              </a:buClr>
            </a:pPr>
            <a:endParaRPr lang="de-DE" sz="28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7" name="Bildplatzhalter 5" descr="Good practice guide EN.pdf - Foxit Reader">
            <a:extLst>
              <a:ext uri="{FF2B5EF4-FFF2-40B4-BE49-F238E27FC236}">
                <a16:creationId xmlns:a16="http://schemas.microsoft.com/office/drawing/2014/main" id="{9F30C5B3-870B-D392-2256-B999616130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2300" y="287707"/>
            <a:ext cx="6583362" cy="2379956"/>
          </a:xfrm>
          <a:prstGeom prst="rect">
            <a:avLst/>
          </a:prstGeom>
          <a:ln w="12700">
            <a:miter lim="400000"/>
          </a:ln>
          <a:extLst>
            <a:ext uri="{C572A759-6A51-4108-AA02-DFA0A04FC94B}">
              <ma14:wrappingTextBoxFlag xmlns="" xmlns:ma14="http://schemas.microsoft.com/office/mac/drawingml/2011/main" val="1"/>
            </a:ext>
          </a:extLst>
        </p:spPr>
      </p:pic>
      <p:pic>
        <p:nvPicPr>
          <p:cNvPr id="6" name="Bildplatzhalter 5" descr="Window">
            <a:extLst>
              <a:ext uri="{FF2B5EF4-FFF2-40B4-BE49-F238E27FC236}">
                <a16:creationId xmlns:a16="http://schemas.microsoft.com/office/drawing/2014/main" id="{A078E11A-792E-A16C-5D99-1534382725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063318" y="6887118"/>
            <a:ext cx="10878163" cy="2009268"/>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17630699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12</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7" name="Bildplatzhalter 5" descr="Good practice guide EN.pdf - Foxit Reader">
            <a:extLst>
              <a:ext uri="{FF2B5EF4-FFF2-40B4-BE49-F238E27FC236}">
                <a16:creationId xmlns:a16="http://schemas.microsoft.com/office/drawing/2014/main" id="{655E75F6-4CEF-F470-41CC-4DCFC4855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69950" y="500558"/>
            <a:ext cx="6583362" cy="1177157"/>
          </a:xfrm>
          <a:prstGeom prst="rect">
            <a:avLst/>
          </a:prstGeom>
          <a:ln w="12700">
            <a:miter lim="400000"/>
          </a:ln>
          <a:extLst>
            <a:ext uri="{C572A759-6A51-4108-AA02-DFA0A04FC94B}">
              <ma14:wrappingTextBoxFlag xmlns="" xmlns:ma14="http://schemas.microsoft.com/office/mac/drawingml/2011/main" val="1"/>
            </a:ext>
          </a:extLst>
        </p:spPr>
      </p:pic>
      <p:pic>
        <p:nvPicPr>
          <p:cNvPr id="10" name="Bildplatzhalter 5" descr="Good practice guide EN.pdf - Foxit Reader">
            <a:extLst>
              <a:ext uri="{FF2B5EF4-FFF2-40B4-BE49-F238E27FC236}">
                <a16:creationId xmlns:a16="http://schemas.microsoft.com/office/drawing/2014/main" id="{984543EB-A8EC-1CEE-C821-66CBC251B9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68684" y="1677715"/>
            <a:ext cx="11235734" cy="7412560"/>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18410947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13</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7" name="Bildplatzhalter 5" descr="Good practice guide EN.pdf - Foxit Reader">
            <a:extLst>
              <a:ext uri="{FF2B5EF4-FFF2-40B4-BE49-F238E27FC236}">
                <a16:creationId xmlns:a16="http://schemas.microsoft.com/office/drawing/2014/main" id="{655E75F6-4CEF-F470-41CC-4DCFC4855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69950" y="500558"/>
            <a:ext cx="6583362" cy="1177157"/>
          </a:xfrm>
          <a:prstGeom prst="rect">
            <a:avLst/>
          </a:prstGeom>
          <a:ln w="12700">
            <a:miter lim="400000"/>
          </a:ln>
          <a:extLst>
            <a:ext uri="{C572A759-6A51-4108-AA02-DFA0A04FC94B}">
              <ma14:wrappingTextBoxFlag xmlns:ma14="http://schemas.microsoft.com/office/mac/drawingml/2011/main" xmlns="" val="1"/>
            </a:ext>
          </a:extLst>
        </p:spPr>
      </p:pic>
      <p:sp>
        <p:nvSpPr>
          <p:cNvPr id="4" name="Textfeld 3">
            <a:extLst>
              <a:ext uri="{FF2B5EF4-FFF2-40B4-BE49-F238E27FC236}">
                <a16:creationId xmlns:a16="http://schemas.microsoft.com/office/drawing/2014/main" id="{0D8FD335-0324-B3FD-111D-2D3A91AD9501}"/>
              </a:ext>
            </a:extLst>
          </p:cNvPr>
          <p:cNvSpPr txBox="1"/>
          <p:nvPr/>
        </p:nvSpPr>
        <p:spPr>
          <a:xfrm>
            <a:off x="1082842" y="1939651"/>
            <a:ext cx="10372558" cy="6242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rtl="0" latinLnBrk="1" hangingPunct="0">
              <a:lnSpc>
                <a:spcPct val="150000"/>
              </a:lnSpc>
              <a:buClr>
                <a:srgbClr val="7E1249"/>
              </a:buClr>
              <a:buFont typeface="Arial" panose="020B0604020202020204" pitchFamily="34" charset="0"/>
              <a:buChar char="•"/>
            </a:pPr>
            <a:r>
              <a:rPr lang="en-US" sz="2200" b="1" dirty="0">
                <a:effectLst/>
                <a:latin typeface="Droid Sans" panose="020B0606030804020204" pitchFamily="34" charset="0"/>
                <a:ea typeface="Droid Sans" panose="020B0606030804020204" pitchFamily="34" charset="0"/>
                <a:cs typeface="Droid Sans" panose="020B0606030804020204" pitchFamily="34" charset="0"/>
              </a:rPr>
              <a:t>During</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the</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COVID-19</a:t>
            </a:r>
            <a:r>
              <a:rPr lang="en-US" sz="2200" b="1"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pandemic,</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remote</a:t>
            </a:r>
            <a:r>
              <a:rPr lang="en-US" sz="2200" b="1"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work</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and</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mobile</a:t>
            </a:r>
            <a:r>
              <a:rPr lang="en-US" sz="2200" b="1"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work</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has</a:t>
            </a:r>
            <a:r>
              <a:rPr lang="en-US" sz="2200" b="1" spc="-35" dirty="0">
                <a:effectLst/>
                <a:latin typeface="Droid Sans" panose="020B0606030804020204" pitchFamily="34" charset="0"/>
                <a:ea typeface="Droid Sans" panose="020B0606030804020204" pitchFamily="34" charset="0"/>
                <a:cs typeface="Droid Sans" panose="020B0606030804020204" pitchFamily="34" charset="0"/>
              </a:rPr>
              <a:t> </a:t>
            </a:r>
            <a:br>
              <a:rPr lang="en-US" sz="2200" b="1" spc="-35" dirty="0">
                <a:effectLst/>
                <a:latin typeface="Droid Sans" panose="020B0606030804020204" pitchFamily="34" charset="0"/>
                <a:ea typeface="Droid Sans" panose="020B0606030804020204" pitchFamily="34" charset="0"/>
                <a:cs typeface="Droid Sans" panose="020B0606030804020204" pitchFamily="34" charset="0"/>
              </a:rPr>
            </a:br>
            <a:r>
              <a:rPr lang="en-US" sz="2200" b="1" dirty="0">
                <a:effectLst/>
                <a:latin typeface="Droid Sans" panose="020B0606030804020204" pitchFamily="34" charset="0"/>
                <a:ea typeface="Droid Sans" panose="020B0606030804020204" pitchFamily="34" charset="0"/>
                <a:cs typeface="Droid Sans" panose="020B0606030804020204" pitchFamily="34" charset="0"/>
              </a:rPr>
              <a:t>increased</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dramatically. It is here to stay.</a:t>
            </a:r>
            <a:r>
              <a:rPr lang="en-US" sz="2200" b="1" spc="-45" dirty="0">
                <a:effectLst/>
                <a:latin typeface="Droid Sans" panose="020B0606030804020204" pitchFamily="34" charset="0"/>
                <a:ea typeface="Droid Sans" panose="020B0606030804020204" pitchFamily="34" charset="0"/>
                <a:cs typeface="Droid Sans" panose="020B0606030804020204" pitchFamily="34" charset="0"/>
              </a:rPr>
              <a:t> </a:t>
            </a:r>
          </a:p>
          <a:p>
            <a:pPr marL="342900" indent="-342900" algn="l" rtl="0" latinLnBrk="1" hangingPunct="0">
              <a:lnSpc>
                <a:spcPct val="150000"/>
              </a:lnSpc>
              <a:buClr>
                <a:srgbClr val="7E1249"/>
              </a:buClr>
              <a:buFont typeface="Arial" panose="020B0604020202020204" pitchFamily="34" charset="0"/>
              <a:buChar char="•"/>
            </a:pPr>
            <a:r>
              <a:rPr lang="en-US" sz="2200" b="1" spc="-45" dirty="0">
                <a:latin typeface="Droid Sans" panose="020B0606030804020204" pitchFamily="34" charset="0"/>
                <a:ea typeface="Droid Sans" panose="020B0606030804020204" pitchFamily="34" charset="0"/>
                <a:cs typeface="Droid Sans" panose="020B0606030804020204" pitchFamily="34" charset="0"/>
              </a:rPr>
              <a:t>P</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rofound</a:t>
            </a:r>
            <a:r>
              <a:rPr lang="en-US" sz="2200" b="1" spc="-4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change</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in</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how</a:t>
            </a:r>
            <a:r>
              <a:rPr lang="en-US" sz="2200" b="1" spc="-4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we</a:t>
            </a:r>
            <a:r>
              <a:rPr lang="en-US" sz="2200" b="1"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b="1" dirty="0">
                <a:effectLst/>
                <a:latin typeface="Droid Sans" panose="020B0606030804020204" pitchFamily="34" charset="0"/>
                <a:ea typeface="Droid Sans" panose="020B0606030804020204" pitchFamily="34" charset="0"/>
                <a:cs typeface="Droid Sans" panose="020B0606030804020204" pitchFamily="34" charset="0"/>
              </a:rPr>
              <a:t>work: </a:t>
            </a:r>
            <a:r>
              <a:rPr lang="en-US" sz="2200" dirty="0">
                <a:effectLst/>
                <a:latin typeface="Droid Sans" panose="020B0606030804020204" pitchFamily="34" charset="0"/>
                <a:ea typeface="Droid Sans" panose="020B0606030804020204" pitchFamily="34" charset="0"/>
                <a:cs typeface="Droid Sans" panose="020B0606030804020204" pitchFamily="34" charset="0"/>
              </a:rPr>
              <a:t>hybrid</a:t>
            </a:r>
            <a:r>
              <a:rPr lang="en-US" sz="22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work,</a:t>
            </a:r>
            <a:r>
              <a:rPr lang="en-US" sz="22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a</a:t>
            </a:r>
            <a:r>
              <a:rPr lang="en-US" sz="2200" spc="-4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mix</a:t>
            </a:r>
            <a:r>
              <a:rPr lang="en-US" sz="22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of</a:t>
            </a:r>
            <a:r>
              <a:rPr lang="en-US" sz="2200" spc="-24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working</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from</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home,</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br>
              <a:rPr lang="en-US" sz="2200" spc="-70" dirty="0">
                <a:effectLst/>
                <a:latin typeface="Droid Sans" panose="020B0606030804020204" pitchFamily="34" charset="0"/>
                <a:ea typeface="Droid Sans" panose="020B0606030804020204" pitchFamily="34" charset="0"/>
                <a:cs typeface="Droid Sans" panose="020B0606030804020204" pitchFamily="34" charset="0"/>
              </a:rPr>
            </a:br>
            <a:r>
              <a:rPr lang="en-US" sz="2200" dirty="0">
                <a:effectLst/>
                <a:latin typeface="Droid Sans" panose="020B0606030804020204" pitchFamily="34" charset="0"/>
                <a:ea typeface="Droid Sans" panose="020B0606030804020204" pitchFamily="34" charset="0"/>
                <a:cs typeface="Droid Sans" panose="020B0606030804020204" pitchFamily="34" charset="0"/>
              </a:rPr>
              <a:t>mobile</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work</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and</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working</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at</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the</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office</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and</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at</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productions</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sites</a:t>
            </a:r>
            <a:r>
              <a:rPr lang="en-US" sz="22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of</a:t>
            </a:r>
            <a:r>
              <a:rPr lang="en-US" sz="2200" spc="-245" dirty="0">
                <a:effectLst/>
                <a:latin typeface="Droid Sans" panose="020B0606030804020204" pitchFamily="34" charset="0"/>
                <a:ea typeface="Droid Sans" panose="020B0606030804020204" pitchFamily="34" charset="0"/>
                <a:cs typeface="Droid Sans" panose="020B0606030804020204" pitchFamily="34" charset="0"/>
              </a:rPr>
              <a:t> </a:t>
            </a:r>
            <a:br>
              <a:rPr lang="en-US" sz="2200" spc="-245" dirty="0">
                <a:effectLst/>
                <a:latin typeface="Droid Sans" panose="020B0606030804020204" pitchFamily="34" charset="0"/>
                <a:ea typeface="Droid Sans" panose="020B0606030804020204" pitchFamily="34" charset="0"/>
                <a:cs typeface="Droid Sans" panose="020B0606030804020204" pitchFamily="34" charset="0"/>
              </a:rPr>
            </a:br>
            <a:r>
              <a:rPr lang="en-US" sz="2200" dirty="0">
                <a:effectLst/>
                <a:latin typeface="Droid Sans" panose="020B0606030804020204" pitchFamily="34" charset="0"/>
                <a:ea typeface="Droid Sans" panose="020B0606030804020204" pitchFamily="34" charset="0"/>
                <a:cs typeface="Droid Sans" panose="020B0606030804020204" pitchFamily="34" charset="0"/>
              </a:rPr>
              <a:t>companies.</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This</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hybrid</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work</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form</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is</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here</a:t>
            </a:r>
            <a:r>
              <a:rPr lang="en-US" sz="2200" spc="-6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to</a:t>
            </a:r>
            <a:r>
              <a:rPr lang="en-US" sz="2200" spc="-24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stay</a:t>
            </a:r>
            <a:r>
              <a:rPr lang="en-US" sz="2200" spc="-105" dirty="0">
                <a:effectLst/>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post-pandemic.</a:t>
            </a:r>
          </a:p>
          <a:p>
            <a:pPr marL="342900" indent="-342900" algn="l" rtl="0" latinLnBrk="1" hangingPunct="0">
              <a:lnSpc>
                <a:spcPct val="150000"/>
              </a:lnSpc>
              <a:buClr>
                <a:srgbClr val="7E1249"/>
              </a:buClr>
              <a:buFont typeface="Arial" panose="020B0604020202020204" pitchFamily="34" charset="0"/>
              <a:buChar char="•"/>
            </a:pPr>
            <a:r>
              <a:rPr lang="en-US" sz="2200" dirty="0">
                <a:latin typeface="Droid Sans" panose="020B0606030804020204" pitchFamily="34" charset="0"/>
                <a:ea typeface="Droid Sans" panose="020B0606030804020204" pitchFamily="34" charset="0"/>
                <a:cs typeface="Droid Sans" panose="020B0606030804020204" pitchFamily="34" charset="0"/>
              </a:rPr>
              <a:t>Hybrid work and digitalization </a:t>
            </a:r>
            <a:r>
              <a:rPr lang="en-US" sz="2200" b="1" dirty="0">
                <a:latin typeface="Droid Sans" panose="020B0606030804020204" pitchFamily="34" charset="0"/>
                <a:ea typeface="Droid Sans" panose="020B0606030804020204" pitchFamily="34" charset="0"/>
                <a:cs typeface="Droid Sans" panose="020B0606030804020204" pitchFamily="34" charset="0"/>
              </a:rPr>
              <a:t>opportunities</a:t>
            </a:r>
            <a:r>
              <a:rPr lang="en-US" sz="2200" dirty="0">
                <a:latin typeface="Droid Sans" panose="020B0606030804020204" pitchFamily="34" charset="0"/>
                <a:ea typeface="Droid Sans" panose="020B0606030804020204" pitchFamily="34" charset="0"/>
                <a:cs typeface="Droid Sans" panose="020B0606030804020204" pitchFamily="34" charset="0"/>
              </a:rPr>
              <a:t>: improved work-live balance, </a:t>
            </a:r>
            <a:br>
              <a:rPr lang="en-US" sz="2200" dirty="0">
                <a:latin typeface="Droid Sans" panose="020B0606030804020204" pitchFamily="34" charset="0"/>
                <a:ea typeface="Droid Sans" panose="020B0606030804020204" pitchFamily="34" charset="0"/>
                <a:cs typeface="Droid Sans" panose="020B0606030804020204" pitchFamily="34" charset="0"/>
              </a:rPr>
            </a:br>
            <a:r>
              <a:rPr lang="en-US" sz="2200" dirty="0">
                <a:latin typeface="Droid Sans" panose="020B0606030804020204" pitchFamily="34" charset="0"/>
                <a:ea typeface="Droid Sans" panose="020B0606030804020204" pitchFamily="34" charset="0"/>
                <a:cs typeface="Droid Sans" panose="020B0606030804020204" pitchFamily="34" charset="0"/>
              </a:rPr>
              <a:t>flexibility and autonomy, improved communication, and collaboration</a:t>
            </a:r>
          </a:p>
          <a:p>
            <a:pPr marL="342900" indent="-342900" algn="l" rtl="0" latinLnBrk="1" hangingPunct="0">
              <a:lnSpc>
                <a:spcPct val="150000"/>
              </a:lnSpc>
              <a:buClr>
                <a:srgbClr val="7E1249"/>
              </a:buClr>
              <a:buFont typeface="Arial" panose="020B0604020202020204" pitchFamily="34" charset="0"/>
              <a:buChar char="•"/>
            </a:pPr>
            <a:r>
              <a:rPr lang="en-US" sz="2200" dirty="0">
                <a:latin typeface="Droid Sans" panose="020B0606030804020204" pitchFamily="34" charset="0"/>
                <a:ea typeface="Droid Sans" panose="020B0606030804020204" pitchFamily="34" charset="0"/>
                <a:cs typeface="Droid Sans" panose="020B0606030804020204" pitchFamily="34" charset="0"/>
              </a:rPr>
              <a:t>Hybrid work and digitalization </a:t>
            </a:r>
            <a:r>
              <a:rPr lang="en-US" sz="2200" b="1" dirty="0">
                <a:latin typeface="Droid Sans" panose="020B0606030804020204" pitchFamily="34" charset="0"/>
                <a:ea typeface="Droid Sans" panose="020B0606030804020204" pitchFamily="34" charset="0"/>
                <a:cs typeface="Droid Sans" panose="020B0606030804020204" pitchFamily="34" charset="0"/>
              </a:rPr>
              <a:t>challenges</a:t>
            </a:r>
            <a:r>
              <a:rPr lang="en-US" sz="2200" dirty="0">
                <a:latin typeface="Droid Sans" panose="020B0606030804020204" pitchFamily="34" charset="0"/>
                <a:ea typeface="Droid Sans" panose="020B0606030804020204" pitchFamily="34" charset="0"/>
                <a:cs typeface="Droid Sans" panose="020B0606030804020204" pitchFamily="34" charset="0"/>
              </a:rPr>
              <a:t>: </a:t>
            </a:r>
            <a:r>
              <a:rPr lang="en-US" sz="2200" dirty="0">
                <a:effectLst/>
                <a:latin typeface="Droid Sans" panose="020B0606030804020204" pitchFamily="34" charset="0"/>
                <a:ea typeface="Droid Sans" panose="020B0606030804020204" pitchFamily="34" charset="0"/>
                <a:cs typeface="Droid Sans" panose="020B0606030804020204" pitchFamily="34" charset="0"/>
              </a:rPr>
              <a:t>with poor work organization it </a:t>
            </a:r>
            <a:br>
              <a:rPr lang="en-US" sz="2200" dirty="0">
                <a:effectLst/>
                <a:latin typeface="Droid Sans" panose="020B0606030804020204" pitchFamily="34" charset="0"/>
                <a:ea typeface="Droid Sans" panose="020B0606030804020204" pitchFamily="34" charset="0"/>
                <a:cs typeface="Droid Sans" panose="020B0606030804020204" pitchFamily="34" charset="0"/>
              </a:rPr>
            </a:br>
            <a:r>
              <a:rPr lang="en-US" sz="2200" dirty="0">
                <a:effectLst/>
                <a:latin typeface="Droid Sans" panose="020B0606030804020204" pitchFamily="34" charset="0"/>
                <a:ea typeface="Droid Sans" panose="020B0606030804020204" pitchFamily="34" charset="0"/>
                <a:cs typeface="Droid Sans" panose="020B0606030804020204" pitchFamily="34" charset="0"/>
              </a:rPr>
              <a:t>can also create risks such as advanced monitoring and control, increased work intensity and stress, “limitless work”, potential expectation on 24/7 availability, long working hours, limited rest time, and information overload</a:t>
            </a:r>
            <a:endParaRPr lang="en-GB" sz="2200" dirty="0">
              <a:effectLst/>
              <a:latin typeface="Droid Sans" panose="020B0606030804020204" pitchFamily="34" charset="0"/>
              <a:ea typeface="Droid Sans" panose="020B0606030804020204" pitchFamily="34" charset="0"/>
              <a:cs typeface="Droid Sans" panose="020B0606030804020204" pitchFamily="34" charset="0"/>
            </a:endParaRPr>
          </a:p>
          <a:p>
            <a:pPr marL="0" marR="0" indent="0" algn="ctr" defTabSz="584200" rtl="0" fontAlgn="auto" latinLnBrk="1" hangingPunct="0">
              <a:lnSpc>
                <a:spcPct val="100000"/>
              </a:lnSpc>
              <a:spcBef>
                <a:spcPts val="0"/>
              </a:spcBef>
              <a:spcAft>
                <a:spcPts val="0"/>
              </a:spcAft>
              <a:buClrTx/>
              <a:buSzTx/>
              <a:buFontTx/>
              <a:buNone/>
              <a:tabLst/>
            </a:pPr>
            <a:endParaRPr kumimoji="0" lang="de-DE"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1392405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14</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7" name="Bildplatzhalter 5" descr="Good practice guide EN.pdf - Foxit Reader">
            <a:extLst>
              <a:ext uri="{FF2B5EF4-FFF2-40B4-BE49-F238E27FC236}">
                <a16:creationId xmlns:a16="http://schemas.microsoft.com/office/drawing/2014/main" id="{655E75F6-4CEF-F470-41CC-4DCFC4855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69950" y="500558"/>
            <a:ext cx="6583362" cy="1177157"/>
          </a:xfrm>
          <a:prstGeom prst="rect">
            <a:avLst/>
          </a:prstGeom>
          <a:ln w="12700">
            <a:miter lim="400000"/>
          </a:ln>
          <a:extLst>
            <a:ext uri="{C572A759-6A51-4108-AA02-DFA0A04FC94B}">
              <ma14:wrappingTextBoxFlag xmlns="" xmlns:ma14="http://schemas.microsoft.com/office/mac/drawingml/2011/main" val="1"/>
            </a:ext>
          </a:extLst>
        </p:spPr>
      </p:pic>
      <p:pic>
        <p:nvPicPr>
          <p:cNvPr id="5" name="Bildplatzhalter 5" descr="Window">
            <a:extLst>
              <a:ext uri="{FF2B5EF4-FFF2-40B4-BE49-F238E27FC236}">
                <a16:creationId xmlns:a16="http://schemas.microsoft.com/office/drawing/2014/main" id="{CCF2D54D-93FD-4F66-68E7-8176FC2D45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159620" y="5921748"/>
            <a:ext cx="10136656" cy="1795563"/>
          </a:xfrm>
          <a:prstGeom prst="rect">
            <a:avLst/>
          </a:prstGeom>
          <a:ln w="12700">
            <a:miter lim="400000"/>
          </a:ln>
          <a:extLst>
            <a:ext uri="{C572A759-6A51-4108-AA02-DFA0A04FC94B}">
              <ma14:wrappingTextBoxFlag xmlns="" xmlns:ma14="http://schemas.microsoft.com/office/mac/drawingml/2011/main" val="1"/>
            </a:ext>
          </a:extLst>
        </p:spPr>
      </p:pic>
      <p:sp>
        <p:nvSpPr>
          <p:cNvPr id="6" name="Textfeld 5">
            <a:extLst>
              <a:ext uri="{FF2B5EF4-FFF2-40B4-BE49-F238E27FC236}">
                <a16:creationId xmlns:a16="http://schemas.microsoft.com/office/drawing/2014/main" id="{BF62AE81-36D0-BEC2-C12C-D8EF27CB72B4}"/>
              </a:ext>
            </a:extLst>
          </p:cNvPr>
          <p:cNvSpPr txBox="1"/>
          <p:nvPr/>
        </p:nvSpPr>
        <p:spPr>
          <a:xfrm>
            <a:off x="1063318" y="2214842"/>
            <a:ext cx="10878163" cy="31085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buClr>
                <a:srgbClr val="7E1249"/>
              </a:buClr>
            </a:pPr>
            <a:r>
              <a:rPr lang="en-US" sz="2800" spc="-5" dirty="0">
                <a:effectLst/>
                <a:latin typeface="Droid Sans" panose="020B0606030804020204" pitchFamily="34" charset="0"/>
                <a:ea typeface="Droid Sans" panose="020B0606030804020204" pitchFamily="34" charset="0"/>
                <a:cs typeface="Droid Sans" panose="020B0606030804020204" pitchFamily="34" charset="0"/>
              </a:rPr>
              <a:t>If you would like to know more about modalities of disconnecting turn the guide:</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Strategy building on the right to disconnect</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Psychosocial risks, resilience and monitoring of working time</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Agreements and legislation</a:t>
            </a:r>
          </a:p>
          <a:p>
            <a:pPr marL="457200" indent="-457200" algn="l">
              <a:buClr>
                <a:srgbClr val="7E1249"/>
              </a:buClr>
              <a:buFont typeface="Arial" panose="020B0604020202020204" pitchFamily="34" charset="0"/>
              <a:buChar char="•"/>
            </a:pPr>
            <a:r>
              <a:rPr lang="en-US" sz="2800" dirty="0">
                <a:latin typeface="Droid Sans" panose="020B0606030804020204" pitchFamily="34" charset="0"/>
                <a:ea typeface="Droid Sans" panose="020B0606030804020204" pitchFamily="34" charset="0"/>
                <a:cs typeface="Droid Sans" panose="020B0606030804020204" pitchFamily="34" charset="0"/>
              </a:rPr>
              <a:t>Questions for self-evaluation and strategy development for P&amp;MS and for unions</a:t>
            </a:r>
          </a:p>
        </p:txBody>
      </p:sp>
    </p:spTree>
    <p:extLst>
      <p:ext uri="{BB962C8B-B14F-4D97-AF65-F5344CB8AC3E}">
        <p14:creationId xmlns:p14="http://schemas.microsoft.com/office/powerpoint/2010/main" val="32820520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15</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4" name="Bildplatzhalter 5" descr="Good practice guide EN.pdf - Foxit Reader">
            <a:extLst>
              <a:ext uri="{FF2B5EF4-FFF2-40B4-BE49-F238E27FC236}">
                <a16:creationId xmlns:a16="http://schemas.microsoft.com/office/drawing/2014/main" id="{D67FED7B-DEA9-780A-DB06-4458BB2E43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87400" y="564955"/>
            <a:ext cx="6583362" cy="1741828"/>
          </a:xfrm>
          <a:prstGeom prst="rect">
            <a:avLst/>
          </a:prstGeom>
          <a:ln w="12700">
            <a:miter lim="400000"/>
          </a:ln>
          <a:extLst>
            <a:ext uri="{C572A759-6A51-4108-AA02-DFA0A04FC94B}">
              <ma14:wrappingTextBoxFlag xmlns="" xmlns:ma14="http://schemas.microsoft.com/office/mac/drawingml/2011/main" val="1"/>
            </a:ext>
          </a:extLst>
        </p:spPr>
      </p:pic>
      <p:sp>
        <p:nvSpPr>
          <p:cNvPr id="5" name="Textfeld 4">
            <a:extLst>
              <a:ext uri="{FF2B5EF4-FFF2-40B4-BE49-F238E27FC236}">
                <a16:creationId xmlns:a16="http://schemas.microsoft.com/office/drawing/2014/main" id="{540C1208-6C61-FD7B-B54F-14F150C33FBF}"/>
              </a:ext>
            </a:extLst>
          </p:cNvPr>
          <p:cNvSpPr txBox="1"/>
          <p:nvPr/>
        </p:nvSpPr>
        <p:spPr>
          <a:xfrm>
            <a:off x="869950" y="2541369"/>
            <a:ext cx="10363200" cy="67043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Digital transformation and especially </a:t>
            </a:r>
            <a:r>
              <a:rPr lang="en-US" sz="2200" b="1" dirty="0">
                <a:solidFill>
                  <a:srgbClr val="000000"/>
                </a:solidFill>
                <a:latin typeface="Droid Sans" panose="020B0606030804020204" pitchFamily="34" charset="0"/>
                <a:ea typeface="Droid Sans" panose="020B0606030804020204" pitchFamily="34" charset="0"/>
                <a:cs typeface="Droid Sans" panose="020B0606030804020204" pitchFamily="34" charset="0"/>
              </a:rPr>
              <a:t>automation and artificial intelligence </a:t>
            </a:r>
            <a:b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b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need to be </a:t>
            </a:r>
            <a:r>
              <a:rPr lang="en-US" sz="2200" b="1" dirty="0">
                <a:solidFill>
                  <a:srgbClr val="000000"/>
                </a:solidFill>
                <a:latin typeface="Droid Sans" panose="020B0606030804020204" pitchFamily="34" charset="0"/>
                <a:ea typeface="Droid Sans" panose="020B0606030804020204" pitchFamily="34" charset="0"/>
                <a:cs typeface="Droid Sans" panose="020B0606030804020204" pitchFamily="34" charset="0"/>
              </a:rPr>
              <a:t>actively managed</a:t>
            </a: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 </a:t>
            </a:r>
            <a:r>
              <a:rPr lang="en-US" sz="2200" b="1" dirty="0">
                <a:solidFill>
                  <a:srgbClr val="000000"/>
                </a:solidFill>
                <a:latin typeface="Droid Sans" panose="020B0606030804020204" pitchFamily="34" charset="0"/>
                <a:ea typeface="Droid Sans" panose="020B0606030804020204" pitchFamily="34" charset="0"/>
                <a:cs typeface="Droid Sans" panose="020B0606030804020204" pitchFamily="34" charset="0"/>
              </a:rPr>
              <a:t>The later needs to be regulated</a:t>
            </a: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 </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20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AI systems, automation and digital technology</a:t>
            </a: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 </a:t>
            </a:r>
            <a:r>
              <a:rPr kumimoji="0" lang="en-US" sz="2200" b="1"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may help </a:t>
            </a: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to improve issues of health and safety and enterprise efficiency. Hybrid work may allow employees to integrate private life with work. Digital technology may reduce stress, and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help allocate work within a team better while automation may reduce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dangerous or repetitive work tasks and protect employees from accidents and fatigue</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200" b="1"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Technology may be used to control and monitor every step of work</a:t>
            </a: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 Tech-</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err="1">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nology</a:t>
            </a: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 designed for control and work efficiency increases stress and work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intensity. This may have a negative impact on mental and physical health,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compromise human dignity, deteriorate working conditions and the well-being of employees.</a:t>
            </a:r>
          </a:p>
        </p:txBody>
      </p:sp>
    </p:spTree>
    <p:extLst>
      <p:ext uri="{BB962C8B-B14F-4D97-AF65-F5344CB8AC3E}">
        <p14:creationId xmlns:p14="http://schemas.microsoft.com/office/powerpoint/2010/main" val="35427310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16</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4" name="Bildplatzhalter 5" descr="Good practice guide EN.pdf - Foxit Reader">
            <a:extLst>
              <a:ext uri="{FF2B5EF4-FFF2-40B4-BE49-F238E27FC236}">
                <a16:creationId xmlns:a16="http://schemas.microsoft.com/office/drawing/2014/main" id="{D67FED7B-DEA9-780A-DB06-4458BB2E43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87400" y="564955"/>
            <a:ext cx="6583362" cy="1741828"/>
          </a:xfrm>
          <a:prstGeom prst="rect">
            <a:avLst/>
          </a:prstGeom>
          <a:ln w="12700">
            <a:miter lim="400000"/>
          </a:ln>
          <a:extLst>
            <a:ext uri="{C572A759-6A51-4108-AA02-DFA0A04FC94B}">
              <ma14:wrappingTextBoxFlag xmlns:ma14="http://schemas.microsoft.com/office/mac/drawingml/2011/main" xmlns="" val="1"/>
            </a:ext>
          </a:extLst>
        </p:spPr>
      </p:pic>
      <p:sp>
        <p:nvSpPr>
          <p:cNvPr id="5" name="Textfeld 4">
            <a:extLst>
              <a:ext uri="{FF2B5EF4-FFF2-40B4-BE49-F238E27FC236}">
                <a16:creationId xmlns:a16="http://schemas.microsoft.com/office/drawing/2014/main" id="{540C1208-6C61-FD7B-B54F-14F150C33FBF}"/>
              </a:ext>
            </a:extLst>
          </p:cNvPr>
          <p:cNvSpPr txBox="1"/>
          <p:nvPr/>
        </p:nvSpPr>
        <p:spPr>
          <a:xfrm>
            <a:off x="800768" y="2306783"/>
            <a:ext cx="10730832" cy="46730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Opportunities and challenges concerning automation and </a:t>
            </a:r>
            <a:b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b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artificial intelligence</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The human in control principle</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General Data Protection Regulation (GDPR) to claim digital rights and data rights</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Good practices and guidance: step by step: claim your digital rights and </a:t>
            </a:r>
            <a:b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b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checking data privacy in digital systems, data  protection impact assessment </a:t>
            </a:r>
            <a:b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b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(DPIA)</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Good case examples</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Questions for self-evaluation and strategy development</a:t>
            </a:r>
          </a:p>
        </p:txBody>
      </p:sp>
      <p:pic>
        <p:nvPicPr>
          <p:cNvPr id="6" name="Bildplatzhalter 5" descr="Window">
            <a:extLst>
              <a:ext uri="{FF2B5EF4-FFF2-40B4-BE49-F238E27FC236}">
                <a16:creationId xmlns:a16="http://schemas.microsoft.com/office/drawing/2014/main" id="{154ACEDA-A762-F1D7-EA22-AFE67CBAD3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15318" y="7134869"/>
            <a:ext cx="10472464" cy="1683548"/>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737694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17</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5" name="Bildplatzhalter 5" descr="Window">
            <a:extLst>
              <a:ext uri="{FF2B5EF4-FFF2-40B4-BE49-F238E27FC236}">
                <a16:creationId xmlns:a16="http://schemas.microsoft.com/office/drawing/2014/main" id="{20EC6183-6BE0-7990-CED8-6E5CA96CDC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6705" y="531098"/>
            <a:ext cx="6172200" cy="1035031"/>
          </a:xfrm>
          <a:prstGeom prst="rect">
            <a:avLst/>
          </a:prstGeom>
          <a:ln w="12700">
            <a:miter lim="400000"/>
          </a:ln>
          <a:extLst>
            <a:ext uri="{C572A759-6A51-4108-AA02-DFA0A04FC94B}">
              <ma14:wrappingTextBoxFlag xmlns="" xmlns:ma14="http://schemas.microsoft.com/office/mac/drawingml/2011/main" val="1"/>
            </a:ext>
          </a:extLst>
        </p:spPr>
      </p:pic>
      <p:sp>
        <p:nvSpPr>
          <p:cNvPr id="6" name="Textfeld 5">
            <a:extLst>
              <a:ext uri="{FF2B5EF4-FFF2-40B4-BE49-F238E27FC236}">
                <a16:creationId xmlns:a16="http://schemas.microsoft.com/office/drawing/2014/main" id="{5C970947-8D2B-B542-0BDF-6BE4305B8BE9}"/>
              </a:ext>
            </a:extLst>
          </p:cNvPr>
          <p:cNvSpPr txBox="1"/>
          <p:nvPr/>
        </p:nvSpPr>
        <p:spPr>
          <a:xfrm>
            <a:off x="989932" y="1860050"/>
            <a:ext cx="10451766" cy="58580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Digital transformation is here to stay, leading into organizational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transformation, change and restructuring that is regular rather than exceptional. Consequently, professionals and managers’ role and the demand for leadership</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from colleagues changes profoundly.</a:t>
            </a:r>
          </a:p>
          <a:p>
            <a:pPr marL="0" marR="0" indent="0" algn="l" defTabSz="584200" rtl="0" fontAlgn="auto" latinLnBrk="1"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Project based work, c</a:t>
            </a: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ross-departmental projects, temporarily formed </a:t>
            </a:r>
            <a:b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b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interdisciplinary teams, agile work forms change leadership demands</a:t>
            </a: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New communication channels changes information asymmetry between </a:t>
            </a:r>
            <a:b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b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hierarchical communication organization</a:t>
            </a: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Hybrid work change leadership demands</a:t>
            </a: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New leadership skills need to be embedded in a cultural transformation</a:t>
            </a: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Training professionals and managers in skills is not sufficient to respond to new leadership demands. </a:t>
            </a:r>
          </a:p>
          <a:p>
            <a:pPr marL="342900" marR="0" indent="-342900" algn="l" defTabSz="584200" rtl="0" fontAlgn="auto" latinLnBrk="1" hangingPunct="0">
              <a:lnSpc>
                <a:spcPct val="10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A transformation towards leading people instead of task management only works if senior management actively creates a company structure and company culture and commits to supporting professionals and mangers during this transformation.</a:t>
            </a:r>
            <a:endParaRPr kumimoji="0" lang="de-DE"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p:txBody>
      </p:sp>
    </p:spTree>
    <p:extLst>
      <p:ext uri="{BB962C8B-B14F-4D97-AF65-F5344CB8AC3E}">
        <p14:creationId xmlns:p14="http://schemas.microsoft.com/office/powerpoint/2010/main" val="40818668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18</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pic>
        <p:nvPicPr>
          <p:cNvPr id="5" name="Bildplatzhalter 5" descr="Window">
            <a:extLst>
              <a:ext uri="{FF2B5EF4-FFF2-40B4-BE49-F238E27FC236}">
                <a16:creationId xmlns:a16="http://schemas.microsoft.com/office/drawing/2014/main" id="{20EC6183-6BE0-7990-CED8-6E5CA96CDC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0663" y="436905"/>
            <a:ext cx="6172200" cy="1035031"/>
          </a:xfrm>
          <a:prstGeom prst="rect">
            <a:avLst/>
          </a:prstGeom>
          <a:ln w="12700">
            <a:miter lim="400000"/>
          </a:ln>
          <a:extLst>
            <a:ext uri="{C572A759-6A51-4108-AA02-DFA0A04FC94B}">
              <ma14:wrappingTextBoxFlag xmlns:ma14="http://schemas.microsoft.com/office/mac/drawingml/2011/main" xmlns="" val="1"/>
            </a:ext>
          </a:extLst>
        </p:spPr>
      </p:pic>
      <p:pic>
        <p:nvPicPr>
          <p:cNvPr id="4" name="Bildplatzhalter 5" descr="Window">
            <a:extLst>
              <a:ext uri="{FF2B5EF4-FFF2-40B4-BE49-F238E27FC236}">
                <a16:creationId xmlns:a16="http://schemas.microsoft.com/office/drawing/2014/main" id="{5A122BD4-991F-0479-C9C7-F83EFBB9BB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69950" y="5384949"/>
            <a:ext cx="10464456" cy="1905000"/>
          </a:xfrm>
          <a:prstGeom prst="rect">
            <a:avLst/>
          </a:prstGeom>
          <a:ln w="12700">
            <a:miter lim="400000"/>
          </a:ln>
          <a:extLst>
            <a:ext uri="{C572A759-6A51-4108-AA02-DFA0A04FC94B}">
              <ma14:wrappingTextBoxFlag xmlns="" xmlns:ma14="http://schemas.microsoft.com/office/mac/drawingml/2011/main" val="1"/>
            </a:ext>
          </a:extLst>
        </p:spPr>
      </p:pic>
      <p:sp>
        <p:nvSpPr>
          <p:cNvPr id="6" name="Textfeld 5">
            <a:extLst>
              <a:ext uri="{FF2B5EF4-FFF2-40B4-BE49-F238E27FC236}">
                <a16:creationId xmlns:a16="http://schemas.microsoft.com/office/drawing/2014/main" id="{0C340E4B-0014-5D0A-E01D-9119F86BA2E3}"/>
              </a:ext>
            </a:extLst>
          </p:cNvPr>
          <p:cNvSpPr txBox="1"/>
          <p:nvPr/>
        </p:nvSpPr>
        <p:spPr>
          <a:xfrm>
            <a:off x="869950" y="2136143"/>
            <a:ext cx="10363200" cy="26417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Introduction to new leadership types and the need for a change in organizational structure</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Without changing the organization culture digital transformation will fail</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lang="en-US" sz="22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Good practices and guidance: for P&amp;MS and for unions</a:t>
            </a:r>
          </a:p>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Questions for self-evaluation and strategy development</a:t>
            </a:r>
          </a:p>
        </p:txBody>
      </p:sp>
    </p:spTree>
    <p:extLst>
      <p:ext uri="{BB962C8B-B14F-4D97-AF65-F5344CB8AC3E}">
        <p14:creationId xmlns:p14="http://schemas.microsoft.com/office/powerpoint/2010/main" val="28384495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12465650" y="9061450"/>
            <a:ext cx="227400" cy="335252"/>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19</a:t>
            </a:fld>
            <a:endParaRPr>
              <a:solidFill>
                <a:srgbClr val="7E1249"/>
              </a:solidFill>
            </a:endParaRPr>
          </a:p>
        </p:txBody>
      </p:sp>
      <p:sp>
        <p:nvSpPr>
          <p:cNvPr id="43" name="Shape 43"/>
          <p:cNvSpPr>
            <a:spLocks noGrp="1"/>
          </p:cNvSpPr>
          <p:nvPr>
            <p:ph type="title"/>
          </p:nvPr>
        </p:nvSpPr>
        <p:spPr>
          <a:xfrm>
            <a:off x="952500" y="444500"/>
            <a:ext cx="11099800" cy="927100"/>
          </a:xfrm>
          <a:prstGeom prst="rect">
            <a:avLst/>
          </a:prstGeom>
        </p:spPr>
        <p:txBody>
          <a:bodyPr>
            <a:normAutofit/>
          </a:bodyPr>
          <a:lstStyle/>
          <a:p>
            <a:pPr lvl="0" algn="l">
              <a:defRPr sz="3600">
                <a:solidFill>
                  <a:srgbClr val="7E1249"/>
                </a:solidFill>
                <a:latin typeface="Classic Round"/>
                <a:ea typeface="Classic Round"/>
                <a:cs typeface="Classic Round"/>
                <a:sym typeface="Classic Round"/>
              </a:defRPr>
            </a:pPr>
            <a:r>
              <a:rPr lang="en-US" dirty="0"/>
              <a:t>Literature and useful links 1</a:t>
            </a:r>
            <a:endParaRPr lang="en-US" dirty="0">
              <a:solidFill>
                <a:srgbClr val="FF0000"/>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1600200"/>
            <a:ext cx="10883900" cy="678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algn="l" rtl="0" latinLnBrk="1" hangingPunct="0">
              <a:lnSpc>
                <a:spcPct val="150000"/>
              </a:lnSpc>
            </a:pPr>
            <a:r>
              <a:rPr lang="en-IE" sz="200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Digitalization</a:t>
            </a:r>
          </a:p>
          <a:p>
            <a:pPr marL="342900" indent="-342900" algn="l" rtl="0" latinLnBrk="1" hangingPunct="0">
              <a:lnSpc>
                <a:spcPct val="150000"/>
              </a:lnSpc>
              <a:buClr>
                <a:srgbClr val="7E1249"/>
              </a:buClr>
              <a:buFont typeface="Arial" panose="020B0604020202020204" pitchFamily="34" charset="0"/>
              <a:buChar char="•"/>
            </a:pPr>
            <a:r>
              <a:rPr lang="de-DE" sz="2000" dirty="0">
                <a:latin typeface="Droid Sans" panose="020B0606030804020204" pitchFamily="34" charset="0"/>
                <a:ea typeface="Droid Sans" panose="020B0606030804020204" pitchFamily="34" charset="0"/>
                <a:cs typeface="Droid Sans" panose="020B0606030804020204" pitchFamily="34" charset="0"/>
              </a:rPr>
              <a:t>Böhm, Stephan Alexander et. al. (2022) social </a:t>
            </a:r>
            <a:r>
              <a:rPr lang="de-DE" sz="2000" dirty="0" err="1">
                <a:latin typeface="Droid Sans" panose="020B0606030804020204" pitchFamily="34" charset="0"/>
                <a:ea typeface="Droid Sans" panose="020B0606030804020204" pitchFamily="34" charset="0"/>
                <a:cs typeface="Droid Sans" panose="020B0606030804020204" pitchFamily="34" charset="0"/>
              </a:rPr>
              <a:t>health</a:t>
            </a:r>
            <a:r>
              <a:rPr lang="de-DE" sz="2000" dirty="0">
                <a:latin typeface="Droid Sans" panose="020B0606030804020204" pitchFamily="34" charset="0"/>
                <a:ea typeface="Droid Sans" panose="020B0606030804020204" pitchFamily="34" charset="0"/>
                <a:cs typeface="Droid Sans" panose="020B0606030804020204" pitchFamily="34" charset="0"/>
              </a:rPr>
              <a:t> @work. Zweite Berichterweiterung 2022 Ursachen und Wirkungen im Zeitverlauf, </a:t>
            </a:r>
            <a:r>
              <a:rPr lang="en-US" sz="2000" dirty="0">
                <a:latin typeface="Droid Sans" panose="020B0606030804020204" pitchFamily="34" charset="0"/>
                <a:ea typeface="Droid Sans" panose="020B0606030804020204" pitchFamily="34" charset="0"/>
                <a:cs typeface="Droid Sans" panose="020B0606030804020204" pitchFamily="34" charset="0"/>
                <a:hlinkClick r:id="rId3"/>
              </a:rPr>
              <a:t>https://www.barmer.de/resource/blob/1032252/b29c775dab99ec838e74f90f4a00e798/social-health-work-studienbericht3-data.pdf#1081764</a:t>
            </a:r>
            <a:r>
              <a:rPr lang="en-US" sz="2000" dirty="0">
                <a:latin typeface="Droid Sans" panose="020B0606030804020204" pitchFamily="34" charset="0"/>
                <a:ea typeface="Droid Sans" panose="020B0606030804020204" pitchFamily="34" charset="0"/>
                <a:cs typeface="Droid Sans" panose="020B0606030804020204" pitchFamily="34" charset="0"/>
              </a:rPr>
              <a:t>. In German only!</a:t>
            </a:r>
          </a:p>
          <a:p>
            <a:pPr marL="342900" indent="-342900" algn="l" rtl="0" latinLnBrk="1" hangingPunct="0">
              <a:lnSpc>
                <a:spcPct val="150000"/>
              </a:lnSpc>
              <a:buClr>
                <a:srgbClr val="7E1249"/>
              </a:buClr>
              <a:buFont typeface="Arial" panose="020B0604020202020204" pitchFamily="34" charset="0"/>
              <a:buChar char="•"/>
            </a:pPr>
            <a:r>
              <a:rPr lang="en-IE" sz="200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Eurofound</a:t>
            </a:r>
            <a:r>
              <a:rPr lang="en-IE"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(2021) The digital age: Automation, digitisation and platforms, </a:t>
            </a:r>
            <a:r>
              <a:rPr lang="en-IE" sz="200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hlinkClick r:id="rId4">
                  <a:extLst>
                    <a:ext uri="{A12FA001-AC4F-418D-AE19-62706E023703}">
                      <ahyp:hlinkClr xmlns:ahyp="http://schemas.microsoft.com/office/drawing/2018/hyperlinkcolor" val="tx"/>
                    </a:ext>
                  </a:extLst>
                </a:hlinkClick>
              </a:rPr>
              <a:t>https://www.eurofound.europa.eu/data/digitalisation</a:t>
            </a:r>
            <a:endParaRPr lang="en-IE" sz="200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endParaRPr>
          </a:p>
          <a:p>
            <a:pPr marL="342900" indent="-342900" algn="l" rtl="0" latinLnBrk="1" hangingPunct="0">
              <a:lnSpc>
                <a:spcPct val="150000"/>
              </a:lnSpc>
              <a:buClr>
                <a:srgbClr val="7E1249"/>
              </a:buClr>
              <a:buFont typeface="Arial" panose="020B0604020202020204" pitchFamily="34" charset="0"/>
              <a:buChar char="•"/>
            </a:pPr>
            <a:r>
              <a:rPr lang="en-US"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rPr>
              <a:t>Eurofound</a:t>
            </a: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rPr>
              <a:t> (2020), Telework and ICT-based mobile work: Flexible working in the digital age, new forms of employment series, Publications Office of the European Union, Luxembourg </a:t>
            </a:r>
            <a:endParaRPr lang="en-IE" sz="20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marL="342900" indent="-342900" algn="l" rtl="0" latinLnBrk="1" hangingPunct="0">
              <a:lnSpc>
                <a:spcPct val="150000"/>
              </a:lnSpc>
              <a:buClr>
                <a:srgbClr val="7E1249"/>
              </a:buClr>
              <a:buFont typeface="Arial" panose="020B0604020202020204" pitchFamily="34" charset="0"/>
              <a:buChar char="•"/>
            </a:pPr>
            <a:r>
              <a:rPr lang="en-US"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Ponce Del Castillo, Aida (2020): </a:t>
            </a:r>
            <a:r>
              <a:rPr lang="en-US" sz="200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Labour</a:t>
            </a:r>
            <a:r>
              <a:rPr lang="en-US"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in the age of AI: why regulation is needed to protect workers, ETUI Foresight Brief, #08 – February 2020. </a:t>
            </a:r>
          </a:p>
          <a:p>
            <a:pPr marR="0" lvl="0" algn="l">
              <a:lnSpc>
                <a:spcPct val="150000"/>
              </a:lnSpc>
              <a:spcBef>
                <a:spcPts val="0"/>
              </a:spcBef>
              <a:spcAft>
                <a:spcPts val="0"/>
              </a:spcAft>
            </a:pPr>
            <a:r>
              <a:rPr lang="en-GB" sz="2000" u="sng" dirty="0">
                <a:effectLst/>
                <a:latin typeface="Droid Sans" panose="020B0606030804020204" pitchFamily="34" charset="0"/>
                <a:ea typeface="Droid Sans" panose="020B0606030804020204" pitchFamily="34" charset="0"/>
                <a:cs typeface="Droid Sans" panose="020B0606030804020204" pitchFamily="34" charset="0"/>
              </a:rPr>
              <a:t>Developing Culture</a:t>
            </a:r>
          </a:p>
          <a:p>
            <a:pPr marL="342900" marR="0" lvl="0" indent="-342900" algn="l">
              <a:lnSpc>
                <a:spcPct val="150000"/>
              </a:lnSpc>
              <a:spcBef>
                <a:spcPts val="0"/>
              </a:spcBef>
              <a:spcAft>
                <a:spcPts val="0"/>
              </a:spcAft>
              <a:buFont typeface="Symbol" panose="05050102010706020507" pitchFamily="18" charset="2"/>
              <a:buChar char=""/>
            </a:pPr>
            <a:r>
              <a:rPr lang="en-GB" sz="2000" dirty="0">
                <a:effectLst/>
                <a:latin typeface="Droid Sans" panose="020B0606030804020204" pitchFamily="34" charset="0"/>
                <a:ea typeface="Droid Sans" panose="020B0606030804020204" pitchFamily="34" charset="0"/>
                <a:cs typeface="Droid Sans" panose="020B0606030804020204" pitchFamily="34" charset="0"/>
              </a:rPr>
              <a:t>Kegan, Robert/Lahey </a:t>
            </a:r>
            <a:r>
              <a:rPr lang="en-GB" sz="2000" dirty="0" err="1">
                <a:effectLst/>
                <a:latin typeface="Droid Sans" panose="020B0606030804020204" pitchFamily="34" charset="0"/>
                <a:ea typeface="Droid Sans" panose="020B0606030804020204" pitchFamily="34" charset="0"/>
                <a:cs typeface="Droid Sans" panose="020B0606030804020204" pitchFamily="34" charset="0"/>
              </a:rPr>
              <a:t>Laskow</a:t>
            </a:r>
            <a:r>
              <a:rPr lang="en-GB" sz="2000" dirty="0">
                <a:effectLst/>
                <a:latin typeface="Droid Sans" panose="020B0606030804020204" pitchFamily="34" charset="0"/>
                <a:ea typeface="Droid Sans" panose="020B0606030804020204" pitchFamily="34" charset="0"/>
                <a:cs typeface="Droid Sans" panose="020B0606030804020204" pitchFamily="34" charset="0"/>
              </a:rPr>
              <a:t>, Lisa (2016) An Everyone Culture: Becoming a Deliberately Developmental Organization . Harvard Business Review Press. </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endParaRPr>
          </a:p>
          <a:p>
            <a:pPr algn="l" rtl="0" latinLnBrk="1" hangingPunct="0"/>
            <a:endParaRPr lang="en-US"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p:txBody>
      </p:sp>
      <p:pic>
        <p:nvPicPr>
          <p:cNvPr id="2" name="Grafik 1" descr="Ein Bild, das Text enthält.&#10;&#10;Automatisch generierte Beschreibung">
            <a:extLst>
              <a:ext uri="{FF2B5EF4-FFF2-40B4-BE49-F238E27FC236}">
                <a16:creationId xmlns:a16="http://schemas.microsoft.com/office/drawing/2014/main" id="{F1B893C4-90B4-2C07-8881-B34BA2D5D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152" y="499398"/>
            <a:ext cx="4309200" cy="707254"/>
          </a:xfrm>
          <a:prstGeom prst="rect">
            <a:avLst/>
          </a:prstGeom>
        </p:spPr>
      </p:pic>
    </p:spTree>
    <p:extLst>
      <p:ext uri="{BB962C8B-B14F-4D97-AF65-F5344CB8AC3E}">
        <p14:creationId xmlns:p14="http://schemas.microsoft.com/office/powerpoint/2010/main" val="10497977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12465650" y="9061450"/>
            <a:ext cx="227400" cy="335252"/>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2</a:t>
            </a:fld>
            <a:endParaRPr>
              <a:solidFill>
                <a:srgbClr val="7E1249"/>
              </a:solidFill>
            </a:endParaRPr>
          </a:p>
        </p:txBody>
      </p:sp>
      <p:sp>
        <p:nvSpPr>
          <p:cNvPr id="43" name="Shape 43"/>
          <p:cNvSpPr>
            <a:spLocks noGrp="1"/>
          </p:cNvSpPr>
          <p:nvPr>
            <p:ph type="title"/>
          </p:nvPr>
        </p:nvSpPr>
        <p:spPr>
          <a:xfrm>
            <a:off x="952500" y="430853"/>
            <a:ext cx="10809636" cy="1093147"/>
          </a:xfrm>
          <a:prstGeom prst="rect">
            <a:avLst/>
          </a:prstGeom>
        </p:spPr>
        <p:txBody>
          <a:bodyPr/>
          <a:lstStyle/>
          <a:p>
            <a:pPr lvl="0" algn="l">
              <a:defRPr sz="3600">
                <a:solidFill>
                  <a:srgbClr val="7E1249"/>
                </a:solidFill>
                <a:latin typeface="Classic Round"/>
                <a:ea typeface="Classic Round"/>
                <a:cs typeface="Classic Round"/>
                <a:sym typeface="Classic Round"/>
              </a:defRPr>
            </a:pPr>
            <a:r>
              <a:rPr lang="en-US" dirty="0"/>
              <a:t>About me</a:t>
            </a:r>
            <a:endParaRPr dirty="0"/>
          </a:p>
        </p:txBody>
      </p:sp>
      <p:sp>
        <p:nvSpPr>
          <p:cNvPr id="10" name="Textfeld 9">
            <a:extLst>
              <a:ext uri="{FF2B5EF4-FFF2-40B4-BE49-F238E27FC236}">
                <a16:creationId xmlns:a16="http://schemas.microsoft.com/office/drawing/2014/main" id="{A16EEEF7-73D7-4228-891C-F497F8C428E3}"/>
              </a:ext>
            </a:extLst>
          </p:cNvPr>
          <p:cNvSpPr txBox="1"/>
          <p:nvPr/>
        </p:nvSpPr>
        <p:spPr>
          <a:xfrm>
            <a:off x="952500" y="7086600"/>
            <a:ext cx="4926314" cy="1938992"/>
          </a:xfrm>
          <a:prstGeom prst="rect">
            <a:avLst/>
          </a:prstGeom>
          <a:noFill/>
          <a:ln w="38100" cap="flat">
            <a:solidFill>
              <a:srgbClr val="7E1249"/>
            </a:solidFill>
            <a:miter lim="400000"/>
          </a:ln>
          <a:effectLst/>
        </p:spPr>
        <p:style>
          <a:lnRef idx="0">
            <a:scrgbClr r="0" g="0" b="0"/>
          </a:lnRef>
          <a:fillRef idx="0">
            <a:scrgbClr r="0" g="0" b="0"/>
          </a:fillRef>
          <a:effectRef idx="0">
            <a:scrgbClr r="0" g="0" b="0"/>
          </a:effectRef>
          <a:fontRef idx="none"/>
        </p:style>
        <p:txBody>
          <a:bodyPr wrap="square">
            <a:spAutoFit/>
          </a:bodyPr>
          <a:lstStyle/>
          <a:p>
            <a:pPr marL="0" indent="0" algn="l">
              <a:spcAft>
                <a:spcPts val="600"/>
              </a:spcAft>
              <a:buNone/>
            </a:pPr>
            <a:r>
              <a:rPr lang="de-DE" sz="22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rPr>
              <a:t>✉️ </a:t>
            </a:r>
            <a:r>
              <a:rPr lang="de-DE" sz="22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hlinkClick r:id="rId3"/>
              </a:rPr>
              <a:t>info@nicole-helmerich.com</a:t>
            </a:r>
            <a:endParaRPr lang="de-DE" sz="22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endParaRPr>
          </a:p>
          <a:p>
            <a:pPr marL="0" indent="0" algn="l">
              <a:spcAft>
                <a:spcPts val="600"/>
              </a:spcAft>
              <a:buNone/>
            </a:pPr>
            <a:r>
              <a:rPr lang="fr-CH" sz="2200" dirty="0">
                <a:latin typeface="Droid Sans" panose="020B0606030804020204" pitchFamily="34" charset="0"/>
                <a:ea typeface="Droid Sans" panose="020B0606030804020204" pitchFamily="34" charset="0"/>
                <a:cs typeface="Droid Sans" panose="020B0606030804020204" pitchFamily="34" charset="0"/>
              </a:rPr>
              <a:t>🔗</a:t>
            </a:r>
            <a:r>
              <a:rPr lang="fr-CH" sz="2200" dirty="0">
                <a:latin typeface="Droid Sans" panose="020B0606030804020204" pitchFamily="34" charset="0"/>
                <a:ea typeface="Droid Sans" panose="020B0606030804020204" pitchFamily="34" charset="0"/>
                <a:cs typeface="Droid Sans" panose="020B0606030804020204" pitchFamily="34" charset="0"/>
                <a:hlinkClick r:id="rId4"/>
              </a:rPr>
              <a:t> </a:t>
            </a:r>
            <a:r>
              <a:rPr lang="en-US" sz="2200" i="0" u="none" strike="noStrike" dirty="0">
                <a:effectLst/>
                <a:latin typeface="Droid Sans" panose="020B0606030804020204" pitchFamily="34" charset="0"/>
                <a:ea typeface="Droid Sans" panose="020B0606030804020204" pitchFamily="34" charset="0"/>
                <a:cs typeface="Droid Sans" panose="020B0606030804020204" pitchFamily="34" charset="0"/>
                <a:hlinkClick r:id="rId5"/>
              </a:rPr>
              <a:t>linkedin.com/in/</a:t>
            </a:r>
            <a:r>
              <a:rPr lang="en-US" sz="2200" i="0" u="none" strike="noStrike" dirty="0" err="1">
                <a:effectLst/>
                <a:latin typeface="Droid Sans" panose="020B0606030804020204" pitchFamily="34" charset="0"/>
                <a:ea typeface="Droid Sans" panose="020B0606030804020204" pitchFamily="34" charset="0"/>
                <a:cs typeface="Droid Sans" panose="020B0606030804020204" pitchFamily="34" charset="0"/>
                <a:hlinkClick r:id="rId5"/>
              </a:rPr>
              <a:t>dr</a:t>
            </a:r>
            <a:r>
              <a:rPr lang="en-US" sz="2200" i="0" u="none" strike="noStrike" dirty="0">
                <a:effectLst/>
                <a:latin typeface="Droid Sans" panose="020B0606030804020204" pitchFamily="34" charset="0"/>
                <a:ea typeface="Droid Sans" panose="020B0606030804020204" pitchFamily="34" charset="0"/>
                <a:cs typeface="Droid Sans" panose="020B0606030804020204" pitchFamily="34" charset="0"/>
                <a:hlinkClick r:id="rId5"/>
              </a:rPr>
              <a:t>-</a:t>
            </a:r>
            <a:r>
              <a:rPr lang="en-US" sz="2200" i="0" u="none" strike="noStrike" dirty="0" err="1">
                <a:effectLst/>
                <a:latin typeface="Droid Sans" panose="020B0606030804020204" pitchFamily="34" charset="0"/>
                <a:ea typeface="Droid Sans" panose="020B0606030804020204" pitchFamily="34" charset="0"/>
                <a:cs typeface="Droid Sans" panose="020B0606030804020204" pitchFamily="34" charset="0"/>
                <a:hlinkClick r:id="rId5"/>
              </a:rPr>
              <a:t>nicole</a:t>
            </a:r>
            <a:r>
              <a:rPr lang="en-US" sz="2200" i="0" u="none" strike="noStrike" dirty="0">
                <a:effectLst/>
                <a:latin typeface="Droid Sans" panose="020B0606030804020204" pitchFamily="34" charset="0"/>
                <a:ea typeface="Droid Sans" panose="020B0606030804020204" pitchFamily="34" charset="0"/>
                <a:cs typeface="Droid Sans" panose="020B0606030804020204" pitchFamily="34" charset="0"/>
                <a:hlinkClick r:id="rId5"/>
              </a:rPr>
              <a:t>-Helmerich</a:t>
            </a:r>
            <a:endParaRPr lang="en-US" sz="2200" i="0" u="none" strike="noStrike" dirty="0">
              <a:effectLst/>
              <a:latin typeface="Droid Sans" panose="020B0606030804020204" pitchFamily="34" charset="0"/>
              <a:ea typeface="Droid Sans" panose="020B0606030804020204" pitchFamily="34" charset="0"/>
              <a:cs typeface="Droid Sans" panose="020B0606030804020204" pitchFamily="34" charset="0"/>
            </a:endParaRPr>
          </a:p>
          <a:p>
            <a:pPr marL="0" indent="0" algn="l">
              <a:spcAft>
                <a:spcPts val="600"/>
              </a:spcAft>
              <a:buNone/>
            </a:pPr>
            <a:r>
              <a:rPr lang="fr-CH" sz="2200" dirty="0">
                <a:latin typeface="Droid Sans" panose="020B0606030804020204" pitchFamily="34" charset="0"/>
                <a:ea typeface="Droid Sans" panose="020B0606030804020204" pitchFamily="34" charset="0"/>
                <a:cs typeface="Droid Sans" panose="020B0606030804020204" pitchFamily="34" charset="0"/>
              </a:rPr>
              <a:t>🔗</a:t>
            </a:r>
            <a:r>
              <a:rPr lang="fr-CH" sz="2200" dirty="0">
                <a:latin typeface="Droid Sans" panose="020B0606030804020204" pitchFamily="34" charset="0"/>
                <a:ea typeface="Droid Sans" panose="020B0606030804020204" pitchFamily="34" charset="0"/>
                <a:cs typeface="Droid Sans" panose="020B0606030804020204" pitchFamily="34" charset="0"/>
                <a:hlinkClick r:id="rId4"/>
              </a:rPr>
              <a:t> </a:t>
            </a:r>
            <a:r>
              <a:rPr lang="fr-CH" sz="2200" dirty="0">
                <a:latin typeface="Droid Sans" panose="020B0606030804020204" pitchFamily="34" charset="0"/>
                <a:ea typeface="Droid Sans" panose="020B0606030804020204" pitchFamily="34" charset="0"/>
                <a:cs typeface="Droid Sans" panose="020B0606030804020204" pitchFamily="34" charset="0"/>
                <a:hlinkClick r:id="rId6"/>
              </a:rPr>
              <a:t>https://linktr.ee/nicolehelmerich</a:t>
            </a:r>
            <a:r>
              <a:rPr lang="fr-CH" sz="2200" dirty="0">
                <a:latin typeface="Droid Sans" panose="020B0606030804020204" pitchFamily="34" charset="0"/>
                <a:ea typeface="Droid Sans" panose="020B0606030804020204" pitchFamily="34" charset="0"/>
                <a:cs typeface="Droid Sans" panose="020B0606030804020204" pitchFamily="34" charset="0"/>
              </a:rPr>
              <a:t>  </a:t>
            </a:r>
            <a:br>
              <a:rPr lang="fr-CH" sz="2200" dirty="0">
                <a:latin typeface="Droid Sans" panose="020B0606030804020204" pitchFamily="34" charset="0"/>
                <a:ea typeface="Droid Sans" panose="020B0606030804020204" pitchFamily="34" charset="0"/>
                <a:cs typeface="Droid Sans" panose="020B0606030804020204" pitchFamily="34" charset="0"/>
              </a:rPr>
            </a:br>
            <a:r>
              <a:rPr lang="fr-CH" sz="2200" dirty="0">
                <a:latin typeface="Droid Sans" panose="020B0606030804020204" pitchFamily="34" charset="0"/>
                <a:ea typeface="Droid Sans" panose="020B0606030804020204" pitchFamily="34" charset="0"/>
                <a:cs typeface="Droid Sans" panose="020B0606030804020204" pitchFamily="34" charset="0"/>
              </a:rPr>
              <a:t>💻  </a:t>
            </a:r>
            <a:r>
              <a:rPr lang="fr-CH" sz="2200" dirty="0">
                <a:latin typeface="Droid Sans" panose="020B0606030804020204" pitchFamily="34" charset="0"/>
                <a:ea typeface="Droid Sans" panose="020B0606030804020204" pitchFamily="34" charset="0"/>
                <a:cs typeface="Droid Sans" panose="020B0606030804020204" pitchFamily="34" charset="0"/>
                <a:hlinkClick r:id="rId7"/>
              </a:rPr>
              <a:t>www.nicole-helmerich.com</a:t>
            </a:r>
            <a:endParaRPr lang="fr-CH" sz="2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8" name="Textfeld 7">
            <a:extLst>
              <a:ext uri="{FF2B5EF4-FFF2-40B4-BE49-F238E27FC236}">
                <a16:creationId xmlns:a16="http://schemas.microsoft.com/office/drawing/2014/main" id="{A53DCDE3-0DA7-4F77-9807-31A012953936}"/>
              </a:ext>
            </a:extLst>
          </p:cNvPr>
          <p:cNvSpPr txBox="1"/>
          <p:nvPr/>
        </p:nvSpPr>
        <p:spPr>
          <a:xfrm>
            <a:off x="958850" y="1853346"/>
            <a:ext cx="5981623" cy="49039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2400" b="1" dirty="0">
                <a:solidFill>
                  <a:srgbClr val="7E1249"/>
                </a:solidFill>
                <a:latin typeface="Droid Sans" panose="020B0606030804020204" pitchFamily="34" charset="0"/>
                <a:ea typeface="Droid Sans" panose="020B0606030804020204" pitchFamily="34" charset="0"/>
                <a:cs typeface="Droid Sans" panose="020B0606030804020204" pitchFamily="34" charset="0"/>
              </a:rPr>
              <a:t>Dr. Nicole Helmerich</a:t>
            </a:r>
          </a:p>
          <a:p>
            <a:pPr algn="l" rtl="0" latinLnBrk="1" hangingPunct="0"/>
            <a:endPar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endParaRP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Digitalization expert</a:t>
            </a:r>
          </a:p>
          <a:p>
            <a:pPr algn="l" rtl="0" latinLnBrk="1" hangingPunct="0"/>
            <a:endPar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endParaRP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Organizational developer </a:t>
            </a: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(Focus: New Work)</a:t>
            </a:r>
          </a:p>
          <a:p>
            <a:pPr algn="l" rtl="0" latinLnBrk="1" hangingPunct="0"/>
            <a:endPar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endParaRP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Trainer/Facilitator</a:t>
            </a:r>
          </a:p>
          <a:p>
            <a:pPr algn="l" rtl="0" latinLnBrk="1" hangingPunct="0"/>
            <a:endPar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endParaRP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Sustainability consultant</a:t>
            </a:r>
          </a:p>
          <a:p>
            <a:pPr algn="l" rtl="0" latinLnBrk="1" hangingPunct="0"/>
            <a:endPar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endParaRP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Coach with focus on resilience and </a:t>
            </a:r>
          </a:p>
          <a:p>
            <a:pPr algn="l" rtl="0" latinLnBrk="1" hangingPunct="0"/>
            <a:r>
              <a:rPr lang="en-US" sz="2400" dirty="0">
                <a:solidFill>
                  <a:srgbClr val="7E1249"/>
                </a:solidFill>
                <a:latin typeface="Droid Sans" panose="020B0606030804020204" pitchFamily="34" charset="0"/>
                <a:ea typeface="Droid Sans" panose="020B0606030804020204" pitchFamily="34" charset="0"/>
                <a:cs typeface="Droid Sans" panose="020B0606030804020204" pitchFamily="34" charset="0"/>
              </a:rPr>
              <a:t>Burnout-prevention </a:t>
            </a:r>
          </a:p>
        </p:txBody>
      </p:sp>
      <p:pic>
        <p:nvPicPr>
          <p:cNvPr id="3" name="Grafik 2" descr="Ein Bild, das Person, Mann, Anzug, draußen enthält.&#10;&#10;Automatisch generierte Beschreibung">
            <a:extLst>
              <a:ext uri="{FF2B5EF4-FFF2-40B4-BE49-F238E27FC236}">
                <a16:creationId xmlns:a16="http://schemas.microsoft.com/office/drawing/2014/main" id="{5782C0ED-27CE-38BA-B806-6912E78532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25988" y="1955120"/>
            <a:ext cx="5294112" cy="7051422"/>
          </a:xfrm>
          <a:prstGeom prst="rect">
            <a:avLst/>
          </a:prstGeom>
        </p:spPr>
      </p:pic>
      <p:pic>
        <p:nvPicPr>
          <p:cNvPr id="2" name="Grafik 1" descr="Ein Bild, das Text enthält.&#10;&#10;Automatisch generierte Beschreibung">
            <a:extLst>
              <a:ext uri="{FF2B5EF4-FFF2-40B4-BE49-F238E27FC236}">
                <a16:creationId xmlns:a16="http://schemas.microsoft.com/office/drawing/2014/main" id="{A001EE17-6183-44E7-BBC9-5428922B7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0150" y="430853"/>
            <a:ext cx="4309200" cy="707254"/>
          </a:xfrm>
          <a:prstGeom prst="rect">
            <a:avLst/>
          </a:prstGeom>
        </p:spPr>
      </p:pic>
    </p:spTree>
    <p:extLst>
      <p:ext uri="{BB962C8B-B14F-4D97-AF65-F5344CB8AC3E}">
        <p14:creationId xmlns:p14="http://schemas.microsoft.com/office/powerpoint/2010/main" val="39408127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12465650" y="9061450"/>
            <a:ext cx="227400" cy="335252"/>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20</a:t>
            </a:fld>
            <a:endParaRPr>
              <a:solidFill>
                <a:srgbClr val="7E1249"/>
              </a:solidFill>
            </a:endParaRPr>
          </a:p>
        </p:txBody>
      </p:sp>
      <p:sp>
        <p:nvSpPr>
          <p:cNvPr id="43" name="Shape 43"/>
          <p:cNvSpPr>
            <a:spLocks noGrp="1"/>
          </p:cNvSpPr>
          <p:nvPr>
            <p:ph type="title"/>
          </p:nvPr>
        </p:nvSpPr>
        <p:spPr>
          <a:xfrm>
            <a:off x="952500" y="444500"/>
            <a:ext cx="11099800" cy="1003300"/>
          </a:xfrm>
          <a:prstGeom prst="rect">
            <a:avLst/>
          </a:prstGeom>
        </p:spPr>
        <p:txBody>
          <a:bodyPr>
            <a:normAutofit/>
          </a:bodyPr>
          <a:lstStyle/>
          <a:p>
            <a:pPr lvl="0" algn="l">
              <a:defRPr sz="3600">
                <a:solidFill>
                  <a:srgbClr val="7E1249"/>
                </a:solidFill>
                <a:latin typeface="Classic Round"/>
                <a:ea typeface="Classic Round"/>
                <a:cs typeface="Classic Round"/>
                <a:sym typeface="Classic Round"/>
              </a:defRPr>
            </a:pPr>
            <a:r>
              <a:rPr lang="en-US" dirty="0"/>
              <a:t>Literature and useful links 2</a:t>
            </a:r>
            <a:endParaRPr lang="en-US" dirty="0">
              <a:solidFill>
                <a:srgbClr val="FF0000"/>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77900" y="1631950"/>
            <a:ext cx="10883900" cy="720725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fontScale="77500" lnSpcReduction="20000"/>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algn="l" rtl="0" latinLnBrk="1" hangingPunct="0"/>
            <a:endParaRPr lang="en-IE" sz="2000" u="sng"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algn="l"/>
            <a:r>
              <a:rPr lang="en-IE" sz="2000" u="sng" dirty="0">
                <a:effectLst/>
                <a:latin typeface="Droid Sans" panose="020B0606030804020204" pitchFamily="34" charset="0"/>
                <a:ea typeface="Droid Sans" panose="020B0606030804020204" pitchFamily="34" charset="0"/>
                <a:cs typeface="Droid Sans" panose="020B0606030804020204" pitchFamily="34" charset="0"/>
              </a:rPr>
              <a:t>New Leadership forms and new organization</a:t>
            </a:r>
          </a:p>
          <a:p>
            <a:pPr marL="342900" indent="-342900" algn="l">
              <a:lnSpc>
                <a:spcPct val="160000"/>
              </a:lnSpc>
              <a:buClr>
                <a:srgbClr val="7E1249"/>
              </a:buClr>
              <a:buFont typeface="Arial" panose="020B0604020202020204" pitchFamily="34" charset="0"/>
              <a:buChar char="•"/>
            </a:pP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Aaron Dignan (2019) Brave New Work. </a:t>
            </a:r>
          </a:p>
          <a:p>
            <a:pPr marL="342900" indent="-342900" algn="l">
              <a:lnSpc>
                <a:spcPct val="160000"/>
              </a:lnSpc>
              <a:buClr>
                <a:srgbClr val="7E1249"/>
              </a:buClr>
              <a:buFont typeface="Arial" panose="020B0604020202020204" pitchFamily="34" charset="0"/>
              <a:buChar char="•"/>
            </a:pPr>
            <a:r>
              <a:rPr lang="en-US" sz="2000" dirty="0">
                <a:effectLst/>
                <a:latin typeface="Droid Sans" panose="020B0606030804020204" pitchFamily="34" charset="0"/>
                <a:ea typeface="Droid Sans" panose="020B0606030804020204" pitchFamily="34" charset="0"/>
                <a:cs typeface="Droid Sans" panose="020B0606030804020204" pitchFamily="34" charset="0"/>
              </a:rPr>
              <a:t>Allen, S.J. (2020). On the cutting edge or the chopping block? Fostering a digital mindset and tech literacy in business management education. Journal of Management Education, 44, 362–393.</a:t>
            </a:r>
          </a:p>
          <a:p>
            <a:pPr marL="342900" indent="-342900" algn="l">
              <a:lnSpc>
                <a:spcPct val="160000"/>
              </a:lnSpc>
              <a:buClr>
                <a:srgbClr val="7E1249"/>
              </a:buClr>
              <a:buFont typeface="Arial" panose="020B0604020202020204" pitchFamily="34" charset="0"/>
              <a:buChar char="•"/>
            </a:pPr>
            <a:r>
              <a:rPr lang="en-IE" sz="2000" dirty="0">
                <a:effectLst/>
                <a:latin typeface="Droid Sans" panose="020B0606030804020204" pitchFamily="34" charset="0"/>
                <a:ea typeface="Droid Sans" panose="020B0606030804020204" pitchFamily="34" charset="0"/>
                <a:cs typeface="Droid Sans" panose="020B0606030804020204" pitchFamily="34" charset="0"/>
              </a:rPr>
              <a:t>General Stanley McChrystal, David Silverman, Tantum Collins, Chris </a:t>
            </a:r>
            <a:r>
              <a:rPr lang="en-IE" sz="2000" dirty="0" err="1">
                <a:effectLst/>
                <a:latin typeface="Droid Sans" panose="020B0606030804020204" pitchFamily="34" charset="0"/>
                <a:ea typeface="Droid Sans" panose="020B0606030804020204" pitchFamily="34" charset="0"/>
                <a:cs typeface="Droid Sans" panose="020B0606030804020204" pitchFamily="34" charset="0"/>
              </a:rPr>
              <a:t>Fussell</a:t>
            </a:r>
            <a:r>
              <a:rPr lang="en-IE" sz="2000" dirty="0">
                <a:effectLst/>
                <a:latin typeface="Droid Sans" panose="020B0606030804020204" pitchFamily="34" charset="0"/>
                <a:ea typeface="Droid Sans" panose="020B0606030804020204" pitchFamily="34" charset="0"/>
                <a:cs typeface="Droid Sans" panose="020B0606030804020204" pitchFamily="34" charset="0"/>
              </a:rPr>
              <a:t> (2015) Team of Teams. New Rules of Engagement for a Complex World.</a:t>
            </a:r>
            <a:endParaRPr lang="en-US" sz="200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defTabSz="457200">
              <a:lnSpc>
                <a:spcPct val="160000"/>
              </a:lnSpc>
              <a:buClr>
                <a:srgbClr val="7E1249"/>
              </a:buClr>
              <a:buFont typeface="Arial" panose="020B0604020202020204" pitchFamily="34" charset="0"/>
              <a:buChar char="•"/>
              <a:defRPr/>
            </a:pPr>
            <a:r>
              <a:rPr lang="en-US" sz="2000" dirty="0">
                <a:latin typeface="Droid Sans"/>
                <a:ea typeface="Droid Sans"/>
                <a:cs typeface="Droid Sans"/>
                <a:sym typeface="Droid Sans"/>
              </a:rPr>
              <a:t>Sharon George, January 25, 2018 Insights / Information Technology / Article, </a:t>
            </a:r>
            <a:r>
              <a:rPr lang="en-US" sz="2000" dirty="0">
                <a:latin typeface="Droid Sans"/>
                <a:ea typeface="Droid Sans"/>
                <a:cs typeface="Droid Sans"/>
                <a:sym typeface="Droid Sans"/>
                <a:hlinkClick r:id="rId3"/>
              </a:rPr>
              <a:t>https://www.gartner.com/smarterwithgartner/3-characteristics-of-the-new-digital-leader-mindset</a:t>
            </a:r>
            <a:r>
              <a:rPr lang="en-US" sz="2000" dirty="0">
                <a:latin typeface="Droid Sans"/>
                <a:ea typeface="Droid Sans"/>
                <a:cs typeface="Droid Sans"/>
                <a:sym typeface="Droid Sans"/>
              </a:rPr>
              <a:t> </a:t>
            </a:r>
          </a:p>
          <a:p>
            <a:pPr marL="342900" marR="0" lvl="0" indent="-342900" algn="l" defTabSz="457200" eaLnBrk="1" fontAlgn="auto" latinLnBrk="0" hangingPunct="1">
              <a:lnSpc>
                <a:spcPct val="160000"/>
              </a:lnSpc>
              <a:spcBef>
                <a:spcPts val="0"/>
              </a:spcBef>
              <a:spcAft>
                <a:spcPts val="0"/>
              </a:spcAft>
              <a:buClr>
                <a:srgbClr val="7E1249"/>
              </a:buClr>
              <a:buSzTx/>
              <a:buFont typeface="Arial" panose="020B0604020202020204" pitchFamily="34" charset="0"/>
              <a:buChar char="•"/>
              <a:tabLst/>
              <a:defRPr/>
            </a:pPr>
            <a:r>
              <a:rPr lang="en-US" sz="2000" b="0" i="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Gilli</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 K., </a:t>
            </a:r>
            <a:r>
              <a:rPr lang="en-US" sz="2000" b="0" i="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Nippa</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M., &amp; </a:t>
            </a:r>
            <a:r>
              <a:rPr lang="en-US" sz="2000" b="0" i="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Knappstein</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M. (2022). Leadership competencies for digital transformation: An exploratory content analysis of job advertisements. </a:t>
            </a:r>
            <a:r>
              <a:rPr lang="en-US" sz="2000" b="0" i="1"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German Journal of Human Resource Management</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a:t>
            </a:r>
            <a:r>
              <a:rPr lang="en-US" sz="2000" b="0" i="1"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0</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(0). </a:t>
            </a:r>
            <a:r>
              <a:rPr lang="en-US" sz="2000" b="0" i="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hlinkClick r:id="rId4">
                  <a:extLst>
                    <a:ext uri="{A12FA001-AC4F-418D-AE19-62706E023703}">
                      <ahyp:hlinkClr xmlns:ahyp="http://schemas.microsoft.com/office/drawing/2018/hyperlinkcolor" val="tx"/>
                    </a:ext>
                  </a:extLst>
                </a:hlinkClick>
              </a:rPr>
              <a:t>https://doi.org/10.1177/23970022221087252</a:t>
            </a:r>
            <a:r>
              <a:rPr lang="en-US" sz="2000" b="0" i="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a:t>
            </a:r>
          </a:p>
          <a:p>
            <a:pPr marL="342900" marR="0" lvl="0" indent="-342900" algn="l" defTabSz="457200" eaLnBrk="1" fontAlgn="auto" latinLnBrk="0" hangingPunct="1">
              <a:lnSpc>
                <a:spcPct val="160000"/>
              </a:lnSpc>
              <a:spcBef>
                <a:spcPts val="0"/>
              </a:spcBef>
              <a:spcAft>
                <a:spcPts val="0"/>
              </a:spcAft>
              <a:buClr>
                <a:srgbClr val="7E1249"/>
              </a:buClr>
              <a:buSzTx/>
              <a:buFont typeface="Arial" panose="020B0604020202020204" pitchFamily="34" charset="0"/>
              <a:buChar char="•"/>
              <a:tabLst/>
              <a:defRPr/>
            </a:pP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Judith Muster (2021)</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Wie lässt sich Führung entwickeln? (</a:t>
            </a:r>
            <a:r>
              <a:rPr lang="de-DE"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How</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r>
              <a:rPr lang="de-DE"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can</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r>
              <a:rPr lang="de-DE"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we</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r>
              <a:rPr lang="de-DE"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develop</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r>
              <a:rPr lang="de-DE" sz="2000" dirty="0" err="1">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leadship</a:t>
            </a:r>
            <a:r>
              <a:rPr lang="de-DE"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Podcast in German)</a:t>
            </a: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hlinkClick r:id="rId5"/>
              </a:rPr>
              <a:t>https://lea-podcast.podigee.io/51-fuhrung-entwickeln</a:t>
            </a:r>
            <a:r>
              <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rPr>
              <a:t> </a:t>
            </a:r>
          </a:p>
          <a:p>
            <a:pPr marL="342900" indent="-342900" algn="l" defTabSz="457200">
              <a:lnSpc>
                <a:spcPct val="160000"/>
              </a:lnSpc>
              <a:buClr>
                <a:srgbClr val="7E1249"/>
              </a:buClr>
              <a:buFont typeface="Arial" panose="020B0604020202020204" pitchFamily="34" charset="0"/>
              <a:buChar char="•"/>
              <a:defRPr/>
            </a:pP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Jennifer </a:t>
            </a:r>
            <a:r>
              <a:rPr lang="en-US" sz="2000" b="0" i="0" dirty="0" err="1">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Juo</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Soft Skills: 4 Key Leadership Skills to Drive Your Digital Transformation, March 2020, </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hlinkClick r:id="rId6"/>
              </a:rPr>
              <a:t>https://blog.udemy.com/4-key-leadership-skills-to-drive-your-digital-transformation/</a:t>
            </a:r>
            <a:r>
              <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 </a:t>
            </a:r>
          </a:p>
          <a:p>
            <a:pPr algn="l" defTabSz="457200">
              <a:lnSpc>
                <a:spcPct val="117999"/>
              </a:lnSpc>
              <a:defRPr/>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marR="0" lvl="0" algn="l">
              <a:lnSpc>
                <a:spcPct val="150000"/>
              </a:lnSpc>
              <a:spcBef>
                <a:spcPts val="0"/>
              </a:spcBef>
              <a:spcAft>
                <a:spcPts val="0"/>
              </a:spcAft>
            </a:pPr>
            <a:r>
              <a:rPr lang="en-GB" sz="2000" u="sng" dirty="0">
                <a:latin typeface="Droid Sans" panose="020B0606030804020204" pitchFamily="34" charset="0"/>
                <a:ea typeface="Droid Sans" panose="020B0606030804020204" pitchFamily="34" charset="0"/>
                <a:cs typeface="Droid Sans" panose="020B0606030804020204" pitchFamily="34" charset="0"/>
              </a:rPr>
              <a:t>Solving complex problems</a:t>
            </a:r>
            <a:endParaRPr lang="en-US" sz="2000" u="sng" dirty="0">
              <a:effectLst/>
              <a:latin typeface="Droid Sans" panose="020B0606030804020204" pitchFamily="34" charset="0"/>
              <a:ea typeface="Droid Sans" panose="020B0606030804020204" pitchFamily="34" charset="0"/>
              <a:cs typeface="Droid Sans" panose="020B0606030804020204" pitchFamily="34" charset="0"/>
            </a:endParaRPr>
          </a:p>
          <a:p>
            <a:pPr marL="342900" marR="0" lvl="0" indent="-342900" algn="l">
              <a:lnSpc>
                <a:spcPct val="150000"/>
              </a:lnSpc>
              <a:spcBef>
                <a:spcPts val="0"/>
              </a:spcBef>
              <a:spcAft>
                <a:spcPts val="0"/>
              </a:spcAft>
              <a:buFont typeface="Symbol" panose="05050102010706020507" pitchFamily="18" charset="2"/>
              <a:buChar char=""/>
            </a:pPr>
            <a:r>
              <a:rPr lang="en-GB" sz="2000" dirty="0" err="1">
                <a:effectLst/>
                <a:latin typeface="Droid Sans" panose="020B0606030804020204" pitchFamily="34" charset="0"/>
                <a:ea typeface="Droid Sans" panose="020B0606030804020204" pitchFamily="34" charset="0"/>
                <a:cs typeface="Droid Sans" panose="020B0606030804020204" pitchFamily="34" charset="0"/>
              </a:rPr>
              <a:t>Rancati</a:t>
            </a:r>
            <a:r>
              <a:rPr lang="en-GB" sz="2000" dirty="0">
                <a:effectLst/>
                <a:latin typeface="Droid Sans" panose="020B0606030804020204" pitchFamily="34" charset="0"/>
                <a:ea typeface="Droid Sans" panose="020B0606030804020204" pitchFamily="34" charset="0"/>
                <a:cs typeface="Droid Sans" panose="020B0606030804020204" pitchFamily="34" charset="0"/>
              </a:rPr>
              <a:t>, Alessandro; Snowden, Dave (2021) Managing complexity (and chaos) in times of crisis. A field guide for decision makers inspired by the </a:t>
            </a:r>
            <a:r>
              <a:rPr lang="en-GB" sz="2000" dirty="0" err="1">
                <a:effectLst/>
                <a:latin typeface="Droid Sans" panose="020B0606030804020204" pitchFamily="34" charset="0"/>
                <a:ea typeface="Droid Sans" panose="020B0606030804020204" pitchFamily="34" charset="0"/>
                <a:cs typeface="Droid Sans" panose="020B0606030804020204" pitchFamily="34" charset="0"/>
              </a:rPr>
              <a:t>Cynefin</a:t>
            </a:r>
            <a:r>
              <a:rPr lang="en-GB" sz="2000" dirty="0">
                <a:effectLst/>
                <a:latin typeface="Droid Sans" panose="020B0606030804020204" pitchFamily="34" charset="0"/>
                <a:ea typeface="Droid Sans" panose="020B0606030804020204" pitchFamily="34" charset="0"/>
                <a:cs typeface="Droid Sans" panose="020B0606030804020204" pitchFamily="34" charset="0"/>
              </a:rPr>
              <a:t> framework, Luxembourg: Publications Office of the European Union. </a:t>
            </a:r>
            <a:endParaRPr lang="en-US" sz="2000" dirty="0">
              <a:effectLst/>
              <a:latin typeface="Droid Sans" panose="020B0606030804020204" pitchFamily="34" charset="0"/>
              <a:ea typeface="Droid Sans" panose="020B0606030804020204" pitchFamily="34" charset="0"/>
              <a:cs typeface="Droid Sans" panose="020B0606030804020204" pitchFamily="34" charset="0"/>
            </a:endParaRPr>
          </a:p>
          <a:p>
            <a:pPr marL="342900" marR="0" lvl="0" indent="-342900" algn="l">
              <a:lnSpc>
                <a:spcPct val="150000"/>
              </a:lnSpc>
              <a:spcBef>
                <a:spcPts val="0"/>
              </a:spcBef>
              <a:spcAft>
                <a:spcPts val="0"/>
              </a:spcAft>
              <a:buFont typeface="Symbol" panose="05050102010706020507" pitchFamily="18" charset="2"/>
              <a:buChar char=""/>
            </a:pPr>
            <a:r>
              <a:rPr lang="en-GB" sz="2000" dirty="0">
                <a:effectLst/>
                <a:latin typeface="Droid Sans" panose="020B0606030804020204" pitchFamily="34" charset="0"/>
                <a:ea typeface="Droid Sans" panose="020B0606030804020204" pitchFamily="34" charset="0"/>
                <a:cs typeface="Droid Sans" panose="020B0606030804020204" pitchFamily="34" charset="0"/>
              </a:rPr>
              <a:t>Snowden Dave; Mary E. Boone (2007) A Leader’s Framework for Decision Making, Harvard Business Review.</a:t>
            </a:r>
            <a:endParaRPr lang="en-US" sz="2000" b="0" i="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sym typeface="Droid Sans"/>
            </a:endParaRPr>
          </a:p>
          <a:p>
            <a:pPr algn="l" rtl="0" latinLnBrk="1" hangingPunct="0"/>
            <a:endParaRPr lang="en-US"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p:txBody>
      </p:sp>
      <p:pic>
        <p:nvPicPr>
          <p:cNvPr id="2" name="Grafik 1" descr="Ein Bild, das Text enthält.&#10;&#10;Automatisch generierte Beschreibung">
            <a:extLst>
              <a:ext uri="{FF2B5EF4-FFF2-40B4-BE49-F238E27FC236}">
                <a16:creationId xmlns:a16="http://schemas.microsoft.com/office/drawing/2014/main" id="{0B886A3F-432B-3CD8-74CC-160FC12965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4152" y="499398"/>
            <a:ext cx="4309200" cy="707254"/>
          </a:xfrm>
          <a:prstGeom prst="rect">
            <a:avLst/>
          </a:prstGeom>
        </p:spPr>
      </p:pic>
    </p:spTree>
    <p:extLst>
      <p:ext uri="{BB962C8B-B14F-4D97-AF65-F5344CB8AC3E}">
        <p14:creationId xmlns:p14="http://schemas.microsoft.com/office/powerpoint/2010/main" val="36108539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12465650" y="9061450"/>
            <a:ext cx="227400" cy="335252"/>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21</a:t>
            </a:fld>
            <a:endParaRPr>
              <a:solidFill>
                <a:srgbClr val="7E1249"/>
              </a:solidFill>
            </a:endParaRPr>
          </a:p>
        </p:txBody>
      </p:sp>
      <p:sp>
        <p:nvSpPr>
          <p:cNvPr id="43" name="Shape 43"/>
          <p:cNvSpPr>
            <a:spLocks noGrp="1"/>
          </p:cNvSpPr>
          <p:nvPr>
            <p:ph type="title"/>
          </p:nvPr>
        </p:nvSpPr>
        <p:spPr>
          <a:xfrm>
            <a:off x="952500" y="444500"/>
            <a:ext cx="11099800" cy="927100"/>
          </a:xfrm>
          <a:prstGeom prst="rect">
            <a:avLst/>
          </a:prstGeom>
        </p:spPr>
        <p:txBody>
          <a:bodyPr>
            <a:normAutofit/>
          </a:bodyPr>
          <a:lstStyle/>
          <a:p>
            <a:pPr lvl="0" algn="l">
              <a:defRPr sz="3600">
                <a:solidFill>
                  <a:srgbClr val="7E1249"/>
                </a:solidFill>
                <a:latin typeface="Classic Round"/>
                <a:ea typeface="Classic Round"/>
                <a:cs typeface="Classic Round"/>
                <a:sym typeface="Classic Round"/>
              </a:defRPr>
            </a:pPr>
            <a:r>
              <a:rPr lang="en-US" dirty="0"/>
              <a:t>Literature and useful links 3</a:t>
            </a:r>
            <a:endParaRPr lang="en-US" dirty="0">
              <a:solidFill>
                <a:srgbClr val="FF0000"/>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1600200"/>
            <a:ext cx="10883900" cy="678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algn="l" rtl="0" latinLnBrk="1" hangingPunct="0">
              <a:lnSpc>
                <a:spcPct val="150000"/>
              </a:lnSpc>
            </a:pPr>
            <a:r>
              <a:rPr lang="en-IE" sz="2000" u="sng"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rPr>
              <a:t>Skills</a:t>
            </a:r>
          </a:p>
          <a:p>
            <a:pPr marL="342900" indent="-342900" algn="l" rtl="0" latinLnBrk="1" hangingPunct="0">
              <a:lnSpc>
                <a:spcPct val="150000"/>
              </a:lnSpc>
              <a:buClr>
                <a:srgbClr val="7E1249"/>
              </a:buClr>
              <a:buFont typeface="Arial" panose="020B0604020202020204" pitchFamily="34" charset="0"/>
              <a:buChar char="•"/>
            </a:pPr>
            <a:r>
              <a:rPr lang="en-US" sz="2000" dirty="0">
                <a:latin typeface="Droid Sans" panose="020B0606030804020204" pitchFamily="34" charset="0"/>
                <a:ea typeface="Droid Sans" panose="020B0606030804020204" pitchFamily="34" charset="0"/>
                <a:cs typeface="Droid Sans" panose="020B0606030804020204" pitchFamily="34" charset="0"/>
              </a:rPr>
              <a:t>Olga </a:t>
            </a:r>
            <a:r>
              <a:rPr lang="en-US" sz="2000" dirty="0" err="1">
                <a:latin typeface="Droid Sans" panose="020B0606030804020204" pitchFamily="34" charset="0"/>
                <a:ea typeface="Droid Sans" panose="020B0606030804020204" pitchFamily="34" charset="0"/>
                <a:cs typeface="Droid Sans" panose="020B0606030804020204" pitchFamily="34" charset="0"/>
              </a:rPr>
              <a:t>Strietska-Ilina</a:t>
            </a:r>
            <a:r>
              <a:rPr lang="en-US" sz="2000" dirty="0">
                <a:latin typeface="Droid Sans" panose="020B0606030804020204" pitchFamily="34" charset="0"/>
                <a:ea typeface="Droid Sans" panose="020B0606030804020204" pitchFamily="34" charset="0"/>
                <a:cs typeface="Droid Sans" panose="020B0606030804020204" pitchFamily="34" charset="0"/>
              </a:rPr>
              <a:t>, ILO Senior Skills and Employability Specialist ( ILO 2018): Global </a:t>
            </a:r>
            <a:br>
              <a:rPr lang="en-US" sz="2000" dirty="0">
                <a:latin typeface="Droid Sans" panose="020B0606030804020204" pitchFamily="34" charset="0"/>
                <a:ea typeface="Droid Sans" panose="020B0606030804020204" pitchFamily="34" charset="0"/>
                <a:cs typeface="Droid Sans" panose="020B0606030804020204" pitchFamily="34" charset="0"/>
              </a:rPr>
            </a:br>
            <a:r>
              <a:rPr lang="en-US" sz="2000" dirty="0">
                <a:latin typeface="Droid Sans" panose="020B0606030804020204" pitchFamily="34" charset="0"/>
                <a:ea typeface="Droid Sans" panose="020B0606030804020204" pitchFamily="34" charset="0"/>
                <a:cs typeface="Droid Sans" panose="020B0606030804020204" pitchFamily="34" charset="0"/>
              </a:rPr>
              <a:t>challenges impacting the future world of work: What skills will the jobs of tomorrow </a:t>
            </a:r>
            <a:br>
              <a:rPr lang="en-US" sz="2000" dirty="0">
                <a:latin typeface="Droid Sans" panose="020B0606030804020204" pitchFamily="34" charset="0"/>
                <a:ea typeface="Droid Sans" panose="020B0606030804020204" pitchFamily="34" charset="0"/>
                <a:cs typeface="Droid Sans" panose="020B0606030804020204" pitchFamily="34" charset="0"/>
              </a:rPr>
            </a:br>
            <a:r>
              <a:rPr lang="en-US" sz="2000" dirty="0">
                <a:latin typeface="Droid Sans" panose="020B0606030804020204" pitchFamily="34" charset="0"/>
                <a:ea typeface="Droid Sans" panose="020B0606030804020204" pitchFamily="34" charset="0"/>
                <a:cs typeface="Droid Sans" panose="020B0606030804020204" pitchFamily="34" charset="0"/>
              </a:rPr>
              <a:t>require?, </a:t>
            </a:r>
            <a:r>
              <a:rPr lang="en-US" sz="2000" dirty="0">
                <a:latin typeface="Droid Sans" panose="020B0606030804020204" pitchFamily="34" charset="0"/>
                <a:ea typeface="Droid Sans" panose="020B0606030804020204" pitchFamily="34" charset="0"/>
                <a:cs typeface="Droid Sans" panose="020B0606030804020204" pitchFamily="34" charset="0"/>
                <a:hlinkClick r:id="rId3"/>
              </a:rPr>
              <a:t>https://www.youtube.com/watch?v=rBzr_mRPzFI</a:t>
            </a:r>
            <a:r>
              <a:rPr lang="en-US" sz="2000" dirty="0">
                <a:latin typeface="Droid Sans" panose="020B0606030804020204" pitchFamily="34" charset="0"/>
                <a:ea typeface="Droid Sans" panose="020B0606030804020204" pitchFamily="34" charset="0"/>
                <a:cs typeface="Droid Sans" panose="020B0606030804020204" pitchFamily="34" charset="0"/>
              </a:rPr>
              <a:t> </a:t>
            </a:r>
            <a:endParaRPr lang="en-US" sz="2000" dirty="0">
              <a:solidFill>
                <a:schemeClr val="tx1"/>
              </a:solidFill>
              <a:effectLst/>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lang="en-US" sz="2000" dirty="0">
              <a:solidFill>
                <a:schemeClr val="tx1"/>
              </a:solidFill>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p:txBody>
      </p:sp>
      <p:pic>
        <p:nvPicPr>
          <p:cNvPr id="2" name="Grafik 1" descr="Ein Bild, das Text enthält.&#10;&#10;Automatisch generierte Beschreibung">
            <a:extLst>
              <a:ext uri="{FF2B5EF4-FFF2-40B4-BE49-F238E27FC236}">
                <a16:creationId xmlns:a16="http://schemas.microsoft.com/office/drawing/2014/main" id="{B9937516-FC69-B5C1-04A3-9AF74A68A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152" y="499398"/>
            <a:ext cx="4309200" cy="707254"/>
          </a:xfrm>
          <a:prstGeom prst="rect">
            <a:avLst/>
          </a:prstGeom>
        </p:spPr>
      </p:pic>
    </p:spTree>
    <p:extLst>
      <p:ext uri="{BB962C8B-B14F-4D97-AF65-F5344CB8AC3E}">
        <p14:creationId xmlns:p14="http://schemas.microsoft.com/office/powerpoint/2010/main" val="24079224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12465650" y="9061450"/>
            <a:ext cx="227400" cy="335252"/>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22</a:t>
            </a:fld>
            <a:endParaRPr>
              <a:solidFill>
                <a:srgbClr val="7E1249"/>
              </a:solidFill>
            </a:endParaRPr>
          </a:p>
        </p:txBody>
      </p:sp>
      <p:sp>
        <p:nvSpPr>
          <p:cNvPr id="8" name="Textfeld 7">
            <a:extLst>
              <a:ext uri="{FF2B5EF4-FFF2-40B4-BE49-F238E27FC236}">
                <a16:creationId xmlns:a16="http://schemas.microsoft.com/office/drawing/2014/main" id="{882B1552-05B1-4667-8132-8A7C06E1BD7B}"/>
              </a:ext>
            </a:extLst>
          </p:cNvPr>
          <p:cNvSpPr txBox="1"/>
          <p:nvPr/>
        </p:nvSpPr>
        <p:spPr>
          <a:xfrm>
            <a:off x="775182" y="8153400"/>
            <a:ext cx="5105400" cy="2564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1000" dirty="0" err="1">
                <a:effectLst/>
                <a:latin typeface="Droid Sans" panose="020B0606030804020204" pitchFamily="34" charset="0"/>
                <a:ea typeface="Droid Sans" panose="020B0606030804020204" pitchFamily="34" charset="0"/>
                <a:cs typeface="Droid Sans" panose="020B0606030804020204" pitchFamily="34" charset="0"/>
              </a:rPr>
              <a:t>Lizenzfreies</a:t>
            </a:r>
            <a:r>
              <a:rPr lang="en-US" sz="1000" dirty="0">
                <a:effectLst/>
                <a:latin typeface="Droid Sans" panose="020B0606030804020204" pitchFamily="34" charset="0"/>
                <a:ea typeface="Droid Sans" panose="020B0606030804020204" pitchFamily="34" charset="0"/>
                <a:cs typeface="Droid Sans" panose="020B0606030804020204" pitchFamily="34" charset="0"/>
              </a:rPr>
              <a:t> </a:t>
            </a:r>
            <a:r>
              <a:rPr lang="en-US" sz="1000" dirty="0" err="1">
                <a:effectLst/>
                <a:latin typeface="Droid Sans" panose="020B0606030804020204" pitchFamily="34" charset="0"/>
                <a:ea typeface="Droid Sans" panose="020B0606030804020204" pitchFamily="34" charset="0"/>
                <a:cs typeface="Droid Sans" panose="020B0606030804020204" pitchFamily="34" charset="0"/>
              </a:rPr>
              <a:t>Foto</a:t>
            </a:r>
            <a:r>
              <a:rPr lang="en-US" sz="1000" dirty="0">
                <a:effectLst/>
                <a:latin typeface="Droid Sans" panose="020B0606030804020204" pitchFamily="34" charset="0"/>
                <a:ea typeface="Droid Sans" panose="020B0606030804020204" pitchFamily="34" charset="0"/>
                <a:cs typeface="Droid Sans" panose="020B0606030804020204" pitchFamily="34" charset="0"/>
              </a:rPr>
              <a:t>: </a:t>
            </a:r>
            <a:r>
              <a:rPr lang="en-US" sz="800" dirty="0" err="1"/>
              <a:t>Gratisography</a:t>
            </a:r>
            <a:r>
              <a:rPr lang="en-US" sz="800" dirty="0"/>
              <a:t> </a:t>
            </a:r>
            <a:r>
              <a:rPr lang="en-US" sz="800" dirty="0">
                <a:hlinkClick r:id="rId3"/>
              </a:rPr>
              <a:t>https://www.pexels.com/de-de/foto/licht-schild-typografie-beleuchtung-519/</a:t>
            </a:r>
            <a:r>
              <a:rPr lang="en-US" sz="1000" dirty="0">
                <a:solidFill>
                  <a:srgbClr val="000000"/>
                </a:solidFill>
                <a:latin typeface="Droid Sans" panose="020B0606030804020204" pitchFamily="34" charset="0"/>
                <a:ea typeface="Droid Sans" panose="020B0606030804020204" pitchFamily="34" charset="0"/>
                <a:cs typeface="Droid Sans" panose="020B0606030804020204" pitchFamily="34" charset="0"/>
              </a:rPr>
              <a:t> </a:t>
            </a:r>
            <a:endParaRPr lang="en-US" sz="800" dirty="0"/>
          </a:p>
        </p:txBody>
      </p:sp>
      <p:pic>
        <p:nvPicPr>
          <p:cNvPr id="3" name="Grafik 2" descr="Ein Bild, das Text, alt, schmutzig enthält.&#10;&#10;Automatisch generierte Beschreibung">
            <a:extLst>
              <a:ext uri="{FF2B5EF4-FFF2-40B4-BE49-F238E27FC236}">
                <a16:creationId xmlns:a16="http://schemas.microsoft.com/office/drawing/2014/main" id="{F1C5E03C-C431-486B-8962-D3A056726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182" y="3155952"/>
            <a:ext cx="6629400" cy="4419600"/>
          </a:xfrm>
          <a:prstGeom prst="rect">
            <a:avLst/>
          </a:prstGeom>
        </p:spPr>
      </p:pic>
      <p:sp>
        <p:nvSpPr>
          <p:cNvPr id="9" name="Textfeld 8">
            <a:extLst>
              <a:ext uri="{FF2B5EF4-FFF2-40B4-BE49-F238E27FC236}">
                <a16:creationId xmlns:a16="http://schemas.microsoft.com/office/drawing/2014/main" id="{BF039618-8050-4A94-93DD-A30CEFDC4E9D}"/>
              </a:ext>
            </a:extLst>
          </p:cNvPr>
          <p:cNvSpPr txBox="1"/>
          <p:nvPr/>
        </p:nvSpPr>
        <p:spPr>
          <a:xfrm>
            <a:off x="7766736" y="3276600"/>
            <a:ext cx="4926314" cy="40472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lgn="l">
              <a:spcAft>
                <a:spcPts val="600"/>
              </a:spcAft>
              <a:buNone/>
            </a:pPr>
            <a:r>
              <a:rPr lang="de-DE" sz="3600" b="1"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rPr>
              <a:t>Dr. Nicole Helmerich </a:t>
            </a:r>
            <a:br>
              <a:rPr lang="de-DE" sz="36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rPr>
            </a:br>
            <a:r>
              <a:rPr lang="de-DE" sz="36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rPr>
              <a:t>✉️ </a:t>
            </a:r>
            <a:r>
              <a:rPr lang="de-DE" sz="36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hlinkClick r:id="rId5"/>
              </a:rPr>
              <a:t>info@nicole-helmerich.com</a:t>
            </a:r>
            <a:endParaRPr lang="de-DE" sz="3600" dirty="0">
              <a:solidFill>
                <a:schemeClr val="bg2">
                  <a:lumMod val="25000"/>
                </a:schemeClr>
              </a:solidFill>
              <a:latin typeface="Droid Sans" panose="020B0606030804020204" pitchFamily="34" charset="0"/>
              <a:ea typeface="Droid Sans" panose="020B0606030804020204" pitchFamily="34" charset="0"/>
              <a:cs typeface="Droid Sans" panose="020B0606030804020204" pitchFamily="34" charset="0"/>
            </a:endParaRPr>
          </a:p>
          <a:p>
            <a:pPr marL="0" indent="0" algn="l">
              <a:spcAft>
                <a:spcPts val="600"/>
              </a:spcAft>
              <a:buNone/>
            </a:pPr>
            <a:r>
              <a:rPr lang="fr-CH" sz="3600" dirty="0">
                <a:latin typeface="Droid Sans" panose="020B0606030804020204" pitchFamily="34" charset="0"/>
                <a:ea typeface="Droid Sans" panose="020B0606030804020204" pitchFamily="34" charset="0"/>
                <a:cs typeface="Droid Sans" panose="020B0606030804020204" pitchFamily="34" charset="0"/>
              </a:rPr>
              <a:t>🔗</a:t>
            </a:r>
            <a:r>
              <a:rPr lang="fr-CH" sz="3600" dirty="0">
                <a:latin typeface="Droid Sans" panose="020B0606030804020204" pitchFamily="34" charset="0"/>
                <a:ea typeface="Droid Sans" panose="020B0606030804020204" pitchFamily="34" charset="0"/>
                <a:cs typeface="Droid Sans" panose="020B0606030804020204" pitchFamily="34" charset="0"/>
                <a:hlinkClick r:id="rId6"/>
              </a:rPr>
              <a:t> </a:t>
            </a:r>
            <a:r>
              <a:rPr lang="en-US" i="0" u="none" strike="noStrike" dirty="0">
                <a:effectLst/>
                <a:latin typeface="Droid Sans" panose="020B0606030804020204" pitchFamily="34" charset="0"/>
                <a:ea typeface="Droid Sans" panose="020B0606030804020204" pitchFamily="34" charset="0"/>
                <a:cs typeface="Droid Sans" panose="020B0606030804020204" pitchFamily="34" charset="0"/>
                <a:hlinkClick r:id="rId7"/>
              </a:rPr>
              <a:t>linkedin.com/in/</a:t>
            </a:r>
            <a:r>
              <a:rPr lang="en-US" i="0" u="none" strike="noStrike" dirty="0" err="1">
                <a:effectLst/>
                <a:latin typeface="Droid Sans" panose="020B0606030804020204" pitchFamily="34" charset="0"/>
                <a:ea typeface="Droid Sans" panose="020B0606030804020204" pitchFamily="34" charset="0"/>
                <a:cs typeface="Droid Sans" panose="020B0606030804020204" pitchFamily="34" charset="0"/>
                <a:hlinkClick r:id="rId7"/>
              </a:rPr>
              <a:t>dr-nicole-helmerich</a:t>
            </a:r>
            <a:br>
              <a:rPr lang="fr-CH" sz="3600" dirty="0">
                <a:latin typeface="Droid Sans" panose="020B0606030804020204" pitchFamily="34" charset="0"/>
                <a:ea typeface="Droid Sans" panose="020B0606030804020204" pitchFamily="34" charset="0"/>
                <a:cs typeface="Droid Sans" panose="020B0606030804020204" pitchFamily="34" charset="0"/>
              </a:rPr>
            </a:br>
            <a:r>
              <a:rPr lang="fr-CH" sz="3600" dirty="0">
                <a:latin typeface="Droid Sans" panose="020B0606030804020204" pitchFamily="34" charset="0"/>
                <a:ea typeface="Droid Sans" panose="020B0606030804020204" pitchFamily="34" charset="0"/>
                <a:cs typeface="Droid Sans" panose="020B0606030804020204" pitchFamily="34" charset="0"/>
              </a:rPr>
              <a:t>💻  </a:t>
            </a:r>
            <a:r>
              <a:rPr lang="fr-CH" sz="3600" dirty="0">
                <a:latin typeface="Droid Sans" panose="020B0606030804020204" pitchFamily="34" charset="0"/>
                <a:ea typeface="Droid Sans" panose="020B0606030804020204" pitchFamily="34" charset="0"/>
                <a:cs typeface="Droid Sans" panose="020B0606030804020204" pitchFamily="34" charset="0"/>
                <a:hlinkClick r:id="rId8"/>
              </a:rPr>
              <a:t>www.nicole-helmerich.com</a:t>
            </a:r>
            <a:endParaRPr lang="fr-CH" sz="36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2" name="Grafik 1" descr="Ein Bild, das Text enthält.&#10;&#10;Automatisch generierte Beschreibung">
            <a:extLst>
              <a:ext uri="{FF2B5EF4-FFF2-40B4-BE49-F238E27FC236}">
                <a16:creationId xmlns:a16="http://schemas.microsoft.com/office/drawing/2014/main" id="{2954D11E-EF36-5874-54C8-8751D3BAA2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4152" y="499398"/>
            <a:ext cx="4309200" cy="707254"/>
          </a:xfrm>
          <a:prstGeom prst="rect">
            <a:avLst/>
          </a:prstGeom>
        </p:spPr>
      </p:pic>
    </p:spTree>
    <p:extLst>
      <p:ext uri="{BB962C8B-B14F-4D97-AF65-F5344CB8AC3E}">
        <p14:creationId xmlns:p14="http://schemas.microsoft.com/office/powerpoint/2010/main" val="24111363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952500" y="444500"/>
            <a:ext cx="11099800" cy="1384300"/>
          </a:xfrm>
          <a:prstGeom prst="rect">
            <a:avLst/>
          </a:prstGeom>
        </p:spPr>
        <p:txBody>
          <a:bodyPr/>
          <a:lstStyle/>
          <a:p>
            <a:pPr lvl="0" algn="l">
              <a:defRPr sz="3600">
                <a:solidFill>
                  <a:srgbClr val="7E1249"/>
                </a:solidFill>
                <a:latin typeface="Classic Round"/>
                <a:ea typeface="Classic Round"/>
                <a:cs typeface="Classic Round"/>
                <a:sym typeface="Classic Round"/>
              </a:defRPr>
            </a:pPr>
            <a:r>
              <a:rPr lang="en-US" dirty="0"/>
              <a:t>Project overview</a:t>
            </a:r>
            <a:endParaRPr dirty="0"/>
          </a:p>
        </p:txBody>
      </p:sp>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3</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1117600" y="1949255"/>
            <a:ext cx="10934700" cy="7239389"/>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r>
              <a:rPr lang="en-US" sz="2400" dirty="0">
                <a:effectLst/>
                <a:latin typeface="Droid Sans" panose="020B0606030804020204" pitchFamily="34" charset="0"/>
                <a:ea typeface="Droid Sans" panose="020B0606030804020204" pitchFamily="34" charset="0"/>
                <a:cs typeface="Droid Sans" panose="020B0606030804020204" pitchFamily="34" charset="0"/>
              </a:rPr>
              <a:t>Title: Social partners’ framework agreement on </a:t>
            </a:r>
            <a:r>
              <a:rPr lang="en-US" sz="2400" dirty="0" err="1">
                <a:effectLst/>
                <a:latin typeface="Droid Sans" panose="020B0606030804020204" pitchFamily="34" charset="0"/>
                <a:ea typeface="Droid Sans" panose="020B0606030804020204" pitchFamily="34" charset="0"/>
                <a:cs typeface="Droid Sans" panose="020B0606030804020204" pitchFamily="34" charset="0"/>
              </a:rPr>
              <a:t>digitalisation</a:t>
            </a:r>
            <a:r>
              <a:rPr lang="en-US" sz="2400" dirty="0">
                <a:effectLst/>
                <a:latin typeface="Droid Sans" panose="020B0606030804020204" pitchFamily="34" charset="0"/>
                <a:ea typeface="Droid Sans" panose="020B0606030804020204" pitchFamily="34" charset="0"/>
                <a:cs typeface="Droid Sans" panose="020B0606030804020204" pitchFamily="34" charset="0"/>
              </a:rPr>
              <a:t>: Better implementation and improved capacity for trade unions of professionals and managers</a:t>
            </a:r>
          </a:p>
          <a:p>
            <a:pPr marL="115887" lvl="5" indent="0" algn="l">
              <a:lnSpc>
                <a:spcPct val="150000"/>
              </a:lnSpc>
              <a:buClr>
                <a:srgbClr val="7E1249"/>
              </a:buClr>
              <a:buSzPct val="115000"/>
              <a:defRPr sz="2400">
                <a:latin typeface="Droid Sans"/>
                <a:ea typeface="Droid Sans"/>
                <a:cs typeface="Droid Sans"/>
                <a:sym typeface="Droid Sans"/>
              </a:defRPr>
            </a:pPr>
            <a:r>
              <a:rPr lang="en-US" sz="2400" u="sng" dirty="0"/>
              <a:t>4 workshops</a:t>
            </a:r>
          </a:p>
          <a:p>
            <a:pPr marL="115887" lvl="6" indent="0" algn="l">
              <a:lnSpc>
                <a:spcPct val="150000"/>
              </a:lnSpc>
              <a:buClr>
                <a:srgbClr val="7E1249"/>
              </a:buClr>
              <a:buSzPct val="115000"/>
              <a:defRPr sz="2400">
                <a:latin typeface="Droid Sans"/>
                <a:ea typeface="Droid Sans"/>
                <a:cs typeface="Droid Sans"/>
                <a:sym typeface="Droid Sans"/>
              </a:defRPr>
            </a:pPr>
            <a:r>
              <a:rPr lang="en-US" sz="2400" dirty="0"/>
              <a:t>1) June 2021:  Social partner negotiations on digital skills </a:t>
            </a:r>
          </a:p>
          <a:p>
            <a:pPr marL="115887" lvl="6" indent="0" algn="l">
              <a:lnSpc>
                <a:spcPct val="150000"/>
              </a:lnSpc>
              <a:buClr>
                <a:srgbClr val="7E1249"/>
              </a:buClr>
              <a:buSzPct val="115000"/>
              <a:defRPr sz="2400">
                <a:latin typeface="Droid Sans"/>
                <a:ea typeface="Droid Sans"/>
                <a:cs typeface="Droid Sans"/>
                <a:sym typeface="Droid Sans"/>
              </a:defRPr>
            </a:pPr>
            <a:r>
              <a:rPr lang="en-US" sz="2400" dirty="0"/>
              <a:t>2) December 2021: The right to disconnect</a:t>
            </a:r>
          </a:p>
          <a:p>
            <a:pPr marL="115887" lvl="6" indent="0" algn="l">
              <a:lnSpc>
                <a:spcPct val="150000"/>
              </a:lnSpc>
              <a:buClr>
                <a:srgbClr val="7E1249"/>
              </a:buClr>
              <a:buSzPct val="115000"/>
              <a:defRPr sz="2400">
                <a:latin typeface="Droid Sans"/>
                <a:ea typeface="Droid Sans"/>
                <a:cs typeface="Droid Sans"/>
                <a:sym typeface="Droid Sans"/>
              </a:defRPr>
            </a:pPr>
            <a:r>
              <a:rPr lang="en-US" sz="2400" dirty="0"/>
              <a:t>3) May 2022: AI and surveillance at the workplace</a:t>
            </a:r>
          </a:p>
          <a:p>
            <a:pPr marL="115887" lvl="6" indent="0" algn="l">
              <a:lnSpc>
                <a:spcPct val="150000"/>
              </a:lnSpc>
              <a:buClr>
                <a:srgbClr val="7E1249"/>
              </a:buClr>
              <a:buSzPct val="115000"/>
              <a:defRPr sz="2400">
                <a:latin typeface="Droid Sans"/>
                <a:ea typeface="Droid Sans"/>
                <a:cs typeface="Droid Sans"/>
                <a:sym typeface="Droid Sans"/>
              </a:defRPr>
            </a:pPr>
            <a:r>
              <a:rPr lang="en-US" sz="2400" dirty="0"/>
              <a:t>4) Sept 29-30, 2022: </a:t>
            </a:r>
            <a:r>
              <a:rPr lang="en-US" sz="2400" dirty="0" err="1"/>
              <a:t>digitalisation</a:t>
            </a:r>
            <a:r>
              <a:rPr lang="en-US" sz="2400" dirty="0"/>
              <a:t> and leadership impact</a:t>
            </a:r>
          </a:p>
          <a:p>
            <a:pPr marL="115887" lvl="6" indent="0" algn="l">
              <a:lnSpc>
                <a:spcPct val="150000"/>
              </a:lnSpc>
              <a:buClr>
                <a:srgbClr val="7E1249"/>
              </a:buClr>
              <a:buSzPct val="115000"/>
              <a:defRPr sz="2400">
                <a:latin typeface="Droid Sans"/>
                <a:ea typeface="Droid Sans"/>
                <a:cs typeface="Droid Sans"/>
                <a:sym typeface="Droid Sans"/>
              </a:defRPr>
            </a:pPr>
            <a:r>
              <a:rPr lang="en-US" sz="2400" u="sng" dirty="0"/>
              <a:t>Conference</a:t>
            </a:r>
          </a:p>
          <a:p>
            <a:pPr marL="458787" lvl="5" indent="-342900" algn="l">
              <a:lnSpc>
                <a:spcPct val="15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en-US" sz="2400" dirty="0">
                <a:latin typeface="Droid Sans"/>
                <a:ea typeface="Droid Sans"/>
                <a:cs typeface="Droid Sans"/>
                <a:sym typeface="Droid Sans"/>
              </a:rPr>
              <a:t>October 20-21, 2022: Final conference: Digitalisation on the EU agenda: What is the impact in the workplace?</a:t>
            </a:r>
          </a:p>
          <a:p>
            <a:pPr marL="115887" lvl="5" indent="0" algn="l">
              <a:lnSpc>
                <a:spcPct val="150000"/>
              </a:lnSpc>
              <a:buClr>
                <a:srgbClr val="7E1249"/>
              </a:buClr>
              <a:buSzPct val="115000"/>
              <a:defRPr sz="2400">
                <a:latin typeface="Droid Sans"/>
                <a:ea typeface="Droid Sans"/>
                <a:cs typeface="Droid Sans"/>
                <a:sym typeface="Droid Sans"/>
              </a:defRPr>
            </a:pPr>
            <a:r>
              <a:rPr lang="en-US" sz="2400" u="sng" dirty="0">
                <a:latin typeface="Droid Sans"/>
                <a:ea typeface="Droid Sans"/>
                <a:cs typeface="Droid Sans"/>
                <a:sym typeface="Droid Sans"/>
              </a:rPr>
              <a:t>Publication: Guide for good practices</a:t>
            </a:r>
          </a:p>
          <a:p>
            <a:pPr marL="458787" lvl="5" indent="-342900" algn="l">
              <a:lnSpc>
                <a:spcPct val="150000"/>
              </a:lnSpc>
              <a:buClr>
                <a:srgbClr val="7E1249"/>
              </a:buClr>
              <a:buSzPct val="115000"/>
              <a:buFont typeface="Arial" panose="020B0604020202020204" pitchFamily="34" charset="0"/>
              <a:buChar char="•"/>
              <a:defRPr sz="2400">
                <a:latin typeface="Droid Sans"/>
                <a:ea typeface="Droid Sans"/>
                <a:cs typeface="Droid Sans"/>
                <a:sym typeface="Droid Sans"/>
              </a:defRPr>
            </a:pPr>
            <a:r>
              <a:rPr lang="en-US" sz="2400" dirty="0">
                <a:latin typeface="Droid Sans"/>
                <a:ea typeface="Droid Sans"/>
                <a:cs typeface="Droid Sans"/>
                <a:sym typeface="Droid Sans"/>
              </a:rPr>
              <a:t>October 2022:  Guide for good practices for professionals and managers. SHAPING DIGITALISATION AND ENSURING EMPLOYEES’ RIGHTS</a:t>
            </a:r>
            <a:endParaRPr lang="de-DE" sz="2000" dirty="0">
              <a:latin typeface="Droid Sans"/>
              <a:ea typeface="Droid Sans"/>
              <a:cs typeface="Droid Sans"/>
              <a:sym typeface="Droid Sans"/>
            </a:endParaRPr>
          </a:p>
          <a:p>
            <a:pPr marL="0" marR="0" algn="l">
              <a:spcBef>
                <a:spcPts val="0"/>
              </a:spcBef>
              <a:spcAft>
                <a:spcPts val="0"/>
              </a:spcAft>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466" y="564955"/>
            <a:ext cx="4309200" cy="707254"/>
          </a:xfrm>
          <a:prstGeom prst="rect">
            <a:avLst/>
          </a:prstGeom>
        </p:spPr>
      </p:pic>
    </p:spTree>
    <p:extLst>
      <p:ext uri="{BB962C8B-B14F-4D97-AF65-F5344CB8AC3E}">
        <p14:creationId xmlns:p14="http://schemas.microsoft.com/office/powerpoint/2010/main" val="17707940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4</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pic>
        <p:nvPicPr>
          <p:cNvPr id="4" name="Bildplatzhalter 5" descr="Good practice guide EN.pdf - Foxit Reader">
            <a:extLst>
              <a:ext uri="{FF2B5EF4-FFF2-40B4-BE49-F238E27FC236}">
                <a16:creationId xmlns:a16="http://schemas.microsoft.com/office/drawing/2014/main" id="{A2F6AF7B-7993-C07B-2ACC-DEC09A2C88D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55337" y="254055"/>
            <a:ext cx="6490666" cy="9310748"/>
          </a:xfrm>
          <a:prstGeom prst="rect">
            <a:avLst/>
          </a:prstGeom>
          <a:ln w="12700">
            <a:miter lim="400000"/>
          </a:ln>
          <a:extLst>
            <a:ext uri="{C572A759-6A51-4108-AA02-DFA0A04FC94B}">
              <ma14:wrappingTextBoxFlag xmlns="" xmlns:ma14="http://schemas.microsoft.com/office/mac/drawingml/2011/main" val="1"/>
            </a:ext>
          </a:extLst>
        </p:spPr>
      </p:pic>
      <p:pic>
        <p:nvPicPr>
          <p:cNvPr id="7" name="Bildplatzhalter 5" descr="Good practice guide IT.pdf - Foxit Reader">
            <a:extLst>
              <a:ext uri="{FF2B5EF4-FFF2-40B4-BE49-F238E27FC236}">
                <a16:creationId xmlns:a16="http://schemas.microsoft.com/office/drawing/2014/main" id="{82050780-B2C0-1844-B60F-5BBB8F83051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7650377" y="5989213"/>
            <a:ext cx="4439354" cy="2833116"/>
          </a:xfrm>
          <a:prstGeom prst="rect">
            <a:avLst/>
          </a:prstGeom>
          <a:ln w="12700">
            <a:miter lim="400000"/>
          </a:ln>
          <a:extLst>
            <a:ext uri="{C572A759-6A51-4108-AA02-DFA0A04FC94B}">
              <ma14:wrappingTextBoxFlag xmlns="" xmlns:ma14="http://schemas.microsoft.com/office/mac/drawingml/2011/main" val="1"/>
            </a:ext>
          </a:extLst>
        </p:spPr>
      </p:pic>
      <p:pic>
        <p:nvPicPr>
          <p:cNvPr id="10" name="Bildplatzhalter 5" descr="Good practice guide FR.pdf - Foxit Reader">
            <a:extLst>
              <a:ext uri="{FF2B5EF4-FFF2-40B4-BE49-F238E27FC236}">
                <a16:creationId xmlns:a16="http://schemas.microsoft.com/office/drawing/2014/main" id="{BF153B86-3488-B0CB-08D3-A68E717B707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7584872" y="318377"/>
            <a:ext cx="4467428" cy="2703536"/>
          </a:xfrm>
          <a:prstGeom prst="rect">
            <a:avLst/>
          </a:prstGeom>
          <a:ln w="12700">
            <a:miter lim="400000"/>
          </a:ln>
          <a:extLst>
            <a:ext uri="{C572A759-6A51-4108-AA02-DFA0A04FC94B}">
              <ma14:wrappingTextBoxFlag xmlns="" xmlns:ma14="http://schemas.microsoft.com/office/mac/drawingml/2011/main" val="1"/>
            </a:ext>
          </a:extLst>
        </p:spPr>
      </p:pic>
      <p:pic>
        <p:nvPicPr>
          <p:cNvPr id="11" name="Bildplatzhalter 5" descr="Good practice guide ES.pdf - Foxit Reader">
            <a:extLst>
              <a:ext uri="{FF2B5EF4-FFF2-40B4-BE49-F238E27FC236}">
                <a16:creationId xmlns:a16="http://schemas.microsoft.com/office/drawing/2014/main" id="{6257B0BF-9D53-4673-E962-52AB53AED76C}"/>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7650377" y="3172986"/>
            <a:ext cx="4401923" cy="2711971"/>
          </a:xfrm>
          <a:prstGeom prst="rect">
            <a:avLst/>
          </a:prstGeom>
          <a:ln w="12700">
            <a:miter lim="400000"/>
          </a:ln>
          <a:extLst>
            <a:ext uri="{C572A759-6A51-4108-AA02-DFA0A04FC94B}">
              <ma14:wrappingTextBoxFlag xmlns="" xmlns:ma14="http://schemas.microsoft.com/office/mac/drawingml/2011/main" val="1"/>
            </a:ext>
          </a:extLst>
        </p:spPr>
      </p:pic>
      <p:sp>
        <p:nvSpPr>
          <p:cNvPr id="2" name="Textfeld 1">
            <a:extLst>
              <a:ext uri="{FF2B5EF4-FFF2-40B4-BE49-F238E27FC236}">
                <a16:creationId xmlns:a16="http://schemas.microsoft.com/office/drawing/2014/main" id="{D0E17FE0-A9D3-32B6-105B-459D1C050824}"/>
              </a:ext>
            </a:extLst>
          </p:cNvPr>
          <p:cNvSpPr txBox="1"/>
          <p:nvPr/>
        </p:nvSpPr>
        <p:spPr>
          <a:xfrm>
            <a:off x="7329051" y="8992969"/>
            <a:ext cx="486410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hlinkClick r:id="rId7"/>
              </a:rPr>
              <a:t>https://www.eurocadres.eu/publications/best-practice-guide-shaping-digitalisation-and-ensuring-employees-rights/</a:t>
            </a:r>
            <a:r>
              <a:rPr kumimoji="0" lang="de-DE" sz="1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 </a:t>
            </a:r>
          </a:p>
        </p:txBody>
      </p:sp>
    </p:spTree>
    <p:extLst>
      <p:ext uri="{BB962C8B-B14F-4D97-AF65-F5344CB8AC3E}">
        <p14:creationId xmlns:p14="http://schemas.microsoft.com/office/powerpoint/2010/main" val="20629862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772695" y="229440"/>
            <a:ext cx="11099800" cy="711805"/>
          </a:xfrm>
          <a:prstGeom prst="rect">
            <a:avLst/>
          </a:prstGeom>
        </p:spPr>
        <p:txBody>
          <a:bodyPr/>
          <a:lstStyle/>
          <a:p>
            <a:pPr lvl="0" algn="l">
              <a:defRPr sz="3600">
                <a:solidFill>
                  <a:srgbClr val="7E1249"/>
                </a:solidFill>
                <a:latin typeface="Classic Round"/>
                <a:ea typeface="Classic Round"/>
                <a:cs typeface="Classic Round"/>
                <a:sym typeface="Classic Round"/>
              </a:defRPr>
            </a:pPr>
            <a:r>
              <a:rPr lang="en-US" dirty="0"/>
              <a:t>Content of the guide</a:t>
            </a:r>
            <a:endParaRPr dirty="0"/>
          </a:p>
        </p:txBody>
      </p:sp>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5</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4" name="Bildplatzhalter 5" descr="Good practice guide EN.pdf - Foxit Reader">
            <a:extLst>
              <a:ext uri="{FF2B5EF4-FFF2-40B4-BE49-F238E27FC236}">
                <a16:creationId xmlns:a16="http://schemas.microsoft.com/office/drawing/2014/main" id="{6AF4B9CF-9AD4-05D5-CF40-5BE8E8C656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2695" y="1079556"/>
            <a:ext cx="8528050" cy="8373742"/>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2628037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6</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10" name="Bildplatzhalter 5" descr="Good practice guide EN.pdf - Foxit Reader">
            <a:extLst>
              <a:ext uri="{FF2B5EF4-FFF2-40B4-BE49-F238E27FC236}">
                <a16:creationId xmlns:a16="http://schemas.microsoft.com/office/drawing/2014/main" id="{80EF32EA-55FA-7731-4E17-E14B482134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00768" y="381104"/>
            <a:ext cx="6583362" cy="2387168"/>
          </a:xfrm>
          <a:prstGeom prst="rect">
            <a:avLst/>
          </a:prstGeom>
          <a:ln w="12700">
            <a:miter lim="400000"/>
          </a:ln>
          <a:extLst>
            <a:ext uri="{C572A759-6A51-4108-AA02-DFA0A04FC94B}">
              <ma14:wrappingTextBoxFlag xmlns="" xmlns:ma14="http://schemas.microsoft.com/office/mac/drawingml/2011/main" val="1"/>
            </a:ext>
          </a:extLst>
        </p:spPr>
      </p:pic>
      <p:pic>
        <p:nvPicPr>
          <p:cNvPr id="11" name="Grafik 10" descr="Ein Bild, das Text enthält.&#10;&#10;Automatisch generierte Beschreibung">
            <a:extLst>
              <a:ext uri="{FF2B5EF4-FFF2-40B4-BE49-F238E27FC236}">
                <a16:creationId xmlns:a16="http://schemas.microsoft.com/office/drawing/2014/main" id="{7AA81EC8-5A78-B2FE-28B0-055679F5A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058" y="356032"/>
            <a:ext cx="4309200" cy="707254"/>
          </a:xfrm>
          <a:prstGeom prst="rect">
            <a:avLst/>
          </a:prstGeom>
        </p:spPr>
      </p:pic>
      <p:sp>
        <p:nvSpPr>
          <p:cNvPr id="3" name="Textfeld 2">
            <a:extLst>
              <a:ext uri="{FF2B5EF4-FFF2-40B4-BE49-F238E27FC236}">
                <a16:creationId xmlns:a16="http://schemas.microsoft.com/office/drawing/2014/main" id="{70553119-22B2-CB41-422E-E4A5ACD77703}"/>
              </a:ext>
            </a:extLst>
          </p:cNvPr>
          <p:cNvSpPr txBox="1"/>
          <p:nvPr/>
        </p:nvSpPr>
        <p:spPr>
          <a:xfrm>
            <a:off x="911225" y="2571561"/>
            <a:ext cx="10280650" cy="60119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1" hangingPunct="0">
              <a:lnSpc>
                <a:spcPct val="150000"/>
              </a:lnSpc>
              <a:spcBef>
                <a:spcPts val="0"/>
              </a:spcBef>
              <a:spcAft>
                <a:spcPts val="0"/>
              </a:spcAft>
              <a:buClr>
                <a:srgbClr val="7E1249"/>
              </a:buClr>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VUCA: Volatility, Uncertainty, Complexity, Ambiguity</a:t>
            </a:r>
          </a:p>
          <a:p>
            <a:pPr marL="342900" indent="-342900" algn="l" rtl="0" latinLnBrk="1" hangingPunct="0">
              <a:lnSpc>
                <a:spcPct val="150000"/>
              </a:lnSpc>
              <a:buClr>
                <a:srgbClr val="7E1249"/>
              </a:buClr>
              <a:buFont typeface="Arial" panose="020B0604020202020204" pitchFamily="34" charset="0"/>
              <a:buChar char="•"/>
            </a:pPr>
            <a:r>
              <a:rPr lang="de-DE" sz="2400" dirty="0" err="1">
                <a:latin typeface="Droid Sans" panose="020B0606030804020204" pitchFamily="34" charset="0"/>
                <a:ea typeface="Droid Sans" panose="020B0606030804020204" pitchFamily="34" charset="0"/>
                <a:cs typeface="Droid Sans" panose="020B0606030804020204" pitchFamily="34" charset="0"/>
              </a:rPr>
              <a:t>We</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have</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moved</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from</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data-poor</a:t>
            </a:r>
            <a:r>
              <a:rPr lang="de-DE" sz="2400" dirty="0">
                <a:latin typeface="Droid Sans" panose="020B0606030804020204" pitchFamily="34" charset="0"/>
                <a:ea typeface="Droid Sans" panose="020B0606030804020204" pitchFamily="34" charset="0"/>
                <a:cs typeface="Droid Sans" panose="020B0606030804020204" pitchFamily="34" charset="0"/>
              </a:rPr>
              <a:t> but </a:t>
            </a:r>
            <a:r>
              <a:rPr lang="de-DE" sz="2400" dirty="0" err="1">
                <a:latin typeface="Droid Sans" panose="020B0606030804020204" pitchFamily="34" charset="0"/>
                <a:ea typeface="Droid Sans" panose="020B0606030804020204" pitchFamily="34" charset="0"/>
                <a:cs typeface="Droid Sans" panose="020B0606030804020204" pitchFamily="34" charset="0"/>
              </a:rPr>
              <a:t>fairly</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predictable</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to</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err="1">
                <a:latin typeface="Droid Sans" panose="020B0606030804020204" pitchFamily="34" charset="0"/>
                <a:ea typeface="Droid Sans" panose="020B0606030804020204" pitchFamily="34" charset="0"/>
                <a:cs typeface="Droid Sans" panose="020B0606030804020204" pitchFamily="34" charset="0"/>
              </a:rPr>
              <a:t>data-rich</a:t>
            </a:r>
            <a:r>
              <a:rPr lang="de-DE" sz="2400" dirty="0">
                <a:latin typeface="Droid Sans" panose="020B0606030804020204" pitchFamily="34" charset="0"/>
                <a:ea typeface="Droid Sans" panose="020B0606030804020204" pitchFamily="34" charset="0"/>
                <a:cs typeface="Droid Sans" panose="020B0606030804020204" pitchFamily="34" charset="0"/>
              </a:rPr>
              <a:t> but</a:t>
            </a:r>
            <a:br>
              <a:rPr lang="de-DE" sz="2400" dirty="0">
                <a:latin typeface="Droid Sans" panose="020B0606030804020204" pitchFamily="34" charset="0"/>
                <a:ea typeface="Droid Sans" panose="020B0606030804020204" pitchFamily="34" charset="0"/>
                <a:cs typeface="Droid Sans" panose="020B0606030804020204" pitchFamily="34" charset="0"/>
              </a:rPr>
            </a:br>
            <a:r>
              <a:rPr lang="de-DE" sz="2400" dirty="0" err="1">
                <a:latin typeface="Droid Sans" panose="020B0606030804020204" pitchFamily="34" charset="0"/>
                <a:ea typeface="Droid Sans" panose="020B0606030804020204" pitchFamily="34" charset="0"/>
                <a:cs typeface="Droid Sans" panose="020B0606030804020204" pitchFamily="34" charset="0"/>
              </a:rPr>
              <a:t>uncertain</a:t>
            </a:r>
            <a:endParaRPr lang="de-DE" sz="2400" dirty="0">
              <a:latin typeface="Droid Sans" panose="020B0606030804020204" pitchFamily="34" charset="0"/>
              <a:ea typeface="Droid Sans" panose="020B0606030804020204" pitchFamily="34" charset="0"/>
              <a:cs typeface="Droid Sans" panose="020B0606030804020204" pitchFamily="34" charset="0"/>
            </a:endParaRPr>
          </a:p>
          <a:p>
            <a:pPr marL="342900" indent="-342900" algn="l" rtl="0" latinLnBrk="1" hangingPunct="0">
              <a:lnSpc>
                <a:spcPct val="150000"/>
              </a:lnSpc>
              <a:buClr>
                <a:srgbClr val="7E1249"/>
              </a:buClr>
              <a:buFont typeface="Arial" panose="020B0604020202020204" pitchFamily="34" charset="0"/>
              <a:buChar char="•"/>
            </a:pPr>
            <a:r>
              <a:rPr lang="en-US" sz="2400" dirty="0">
                <a:latin typeface="Droid Sans" panose="020B0606030804020204" pitchFamily="34" charset="0"/>
                <a:ea typeface="Droid Sans" panose="020B0606030804020204" pitchFamily="34" charset="0"/>
                <a:cs typeface="Droid Sans" panose="020B0606030804020204" pitchFamily="34" charset="0"/>
              </a:rPr>
              <a:t>The digital transformation profoundly impacts the way professionals </a:t>
            </a:r>
            <a:br>
              <a:rPr lang="en-US" sz="2400" dirty="0">
                <a:latin typeface="Droid Sans" panose="020B0606030804020204" pitchFamily="34" charset="0"/>
                <a:ea typeface="Droid Sans" panose="020B0606030804020204" pitchFamily="34" charset="0"/>
                <a:cs typeface="Droid Sans" panose="020B0606030804020204" pitchFamily="34" charset="0"/>
              </a:rPr>
            </a:br>
            <a:r>
              <a:rPr lang="en-US" sz="2400" dirty="0">
                <a:latin typeface="Droid Sans" panose="020B0606030804020204" pitchFamily="34" charset="0"/>
                <a:ea typeface="Droid Sans" panose="020B0606030804020204" pitchFamily="34" charset="0"/>
                <a:cs typeface="Droid Sans" panose="020B0606030804020204" pitchFamily="34" charset="0"/>
              </a:rPr>
              <a:t>and managers work. Unions need to support professionals and </a:t>
            </a:r>
            <a:br>
              <a:rPr lang="en-US" sz="2400" dirty="0">
                <a:latin typeface="Droid Sans" panose="020B0606030804020204" pitchFamily="34" charset="0"/>
                <a:ea typeface="Droid Sans" panose="020B0606030804020204" pitchFamily="34" charset="0"/>
                <a:cs typeface="Droid Sans" panose="020B0606030804020204" pitchFamily="34" charset="0"/>
              </a:rPr>
            </a:br>
            <a:r>
              <a:rPr lang="en-US" sz="2400" dirty="0">
                <a:latin typeface="Droid Sans" panose="020B0606030804020204" pitchFamily="34" charset="0"/>
                <a:ea typeface="Droid Sans" panose="020B0606030804020204" pitchFamily="34" charset="0"/>
                <a:cs typeface="Droid Sans" panose="020B0606030804020204" pitchFamily="34" charset="0"/>
              </a:rPr>
              <a:t>managers in this transformation, which is not only a digitalization </a:t>
            </a:r>
            <a:br>
              <a:rPr lang="en-US" sz="2400" dirty="0">
                <a:latin typeface="Droid Sans" panose="020B0606030804020204" pitchFamily="34" charset="0"/>
                <a:ea typeface="Droid Sans" panose="020B0606030804020204" pitchFamily="34" charset="0"/>
                <a:cs typeface="Droid Sans" panose="020B0606030804020204" pitchFamily="34" charset="0"/>
              </a:rPr>
            </a:br>
            <a:r>
              <a:rPr lang="en-US" sz="2400" dirty="0">
                <a:latin typeface="Droid Sans" panose="020B0606030804020204" pitchFamily="34" charset="0"/>
                <a:ea typeface="Droid Sans" panose="020B0606030804020204" pitchFamily="34" charset="0"/>
                <a:cs typeface="Droid Sans" panose="020B0606030804020204" pitchFamily="34" charset="0"/>
              </a:rPr>
              <a:t>of organizations but an inherent changing in jobs, leadership, work, and work organization.</a:t>
            </a:r>
          </a:p>
          <a:p>
            <a:pPr marL="342900" indent="-342900" algn="l" rtl="0" latinLnBrk="1" hangingPunct="0">
              <a:lnSpc>
                <a:spcPct val="150000"/>
              </a:lnSpc>
              <a:buClr>
                <a:srgbClr val="7E1249"/>
              </a:buClr>
              <a:buFont typeface="Arial" panose="020B0604020202020204" pitchFamily="34" charset="0"/>
              <a:buChar char="•"/>
            </a:pPr>
            <a:r>
              <a:rPr lang="en-US" sz="2400" dirty="0">
                <a:latin typeface="Droid Sans" panose="020B0606030804020204" pitchFamily="34" charset="0"/>
                <a:ea typeface="Droid Sans" panose="020B0606030804020204" pitchFamily="34" charset="0"/>
                <a:cs typeface="Droid Sans" panose="020B0606030804020204" pitchFamily="34" charset="0"/>
              </a:rPr>
              <a:t>Unpredictability of the world has happened not in spite of technological progress but in part because of it</a:t>
            </a:r>
            <a:endParaRPr lang="de-DE" sz="2400" dirty="0">
              <a:latin typeface="Droid Sans" panose="020B0606030804020204" pitchFamily="34" charset="0"/>
              <a:ea typeface="Droid Sans" panose="020B0606030804020204" pitchFamily="34" charset="0"/>
              <a:cs typeface="Droid Sans" panose="020B0606030804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de-DE" sz="24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endParaRPr>
          </a:p>
        </p:txBody>
      </p:sp>
    </p:spTree>
    <p:extLst>
      <p:ext uri="{BB962C8B-B14F-4D97-AF65-F5344CB8AC3E}">
        <p14:creationId xmlns:p14="http://schemas.microsoft.com/office/powerpoint/2010/main" val="208181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7</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5" name="Picture 6">
            <a:extLst>
              <a:ext uri="{FF2B5EF4-FFF2-40B4-BE49-F238E27FC236}">
                <a16:creationId xmlns:a16="http://schemas.microsoft.com/office/drawing/2014/main" id="{F2155DB7-6A5F-100C-E928-4F1D2CA5C1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59" y="4887053"/>
            <a:ext cx="4682883" cy="3125824"/>
          </a:xfrm>
          <a:prstGeom prst="rect">
            <a:avLst/>
          </a:prstGeom>
        </p:spPr>
      </p:pic>
      <p:pic>
        <p:nvPicPr>
          <p:cNvPr id="6" name="Picture 5" descr="A picture containing text, newspaper, sign, photo&#10;&#10;Description automatically generated">
            <a:extLst>
              <a:ext uri="{FF2B5EF4-FFF2-40B4-BE49-F238E27FC236}">
                <a16:creationId xmlns:a16="http://schemas.microsoft.com/office/drawing/2014/main" id="{F6E6EECE-0E43-1492-B22E-108EAD3116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9400" y="2985294"/>
            <a:ext cx="7022570" cy="6243637"/>
          </a:xfrm>
          <a:prstGeom prst="rect">
            <a:avLst/>
          </a:prstGeom>
        </p:spPr>
      </p:pic>
      <p:pic>
        <p:nvPicPr>
          <p:cNvPr id="10" name="Bildplatzhalter 5" descr="Good practice guide EN.pdf - Foxit Reader">
            <a:extLst>
              <a:ext uri="{FF2B5EF4-FFF2-40B4-BE49-F238E27FC236}">
                <a16:creationId xmlns:a16="http://schemas.microsoft.com/office/drawing/2014/main" id="{80EF32EA-55FA-7731-4E17-E14B482134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00" y="356032"/>
            <a:ext cx="6583362" cy="2387168"/>
          </a:xfrm>
          <a:prstGeom prst="rect">
            <a:avLst/>
          </a:prstGeom>
          <a:ln w="12700">
            <a:miter lim="400000"/>
          </a:ln>
          <a:extLst>
            <a:ext uri="{C572A759-6A51-4108-AA02-DFA0A04FC94B}">
              <ma14:wrappingTextBoxFlag xmlns:ma14="http://schemas.microsoft.com/office/mac/drawingml/2011/main" xmlns="" val="1"/>
            </a:ext>
          </a:extLst>
        </p:spPr>
      </p:pic>
      <p:pic>
        <p:nvPicPr>
          <p:cNvPr id="11" name="Grafik 10" descr="Ein Bild, das Text enthält.&#10;&#10;Automatisch generierte Beschreibung">
            <a:extLst>
              <a:ext uri="{FF2B5EF4-FFF2-40B4-BE49-F238E27FC236}">
                <a16:creationId xmlns:a16="http://schemas.microsoft.com/office/drawing/2014/main" id="{7AA81EC8-5A78-B2FE-28B0-055679F5A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2058" y="356032"/>
            <a:ext cx="4309200" cy="707254"/>
          </a:xfrm>
          <a:prstGeom prst="rect">
            <a:avLst/>
          </a:prstGeom>
        </p:spPr>
      </p:pic>
    </p:spTree>
    <p:extLst>
      <p:ext uri="{BB962C8B-B14F-4D97-AF65-F5344CB8AC3E}">
        <p14:creationId xmlns:p14="http://schemas.microsoft.com/office/powerpoint/2010/main" val="36687487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 xmlns:ma14="http://schemas.microsoft.com/office/mac/drawingml/2011/main"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8</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800" y="425811"/>
            <a:ext cx="4309200" cy="707254"/>
          </a:xfrm>
          <a:prstGeom prst="rect">
            <a:avLst/>
          </a:prstGeom>
        </p:spPr>
      </p:pic>
      <p:sp>
        <p:nvSpPr>
          <p:cNvPr id="5" name="Textfeld 4">
            <a:extLst>
              <a:ext uri="{FF2B5EF4-FFF2-40B4-BE49-F238E27FC236}">
                <a16:creationId xmlns:a16="http://schemas.microsoft.com/office/drawing/2014/main" id="{B9A3776E-A86B-1513-37E5-ED1DE4AD9AC9}"/>
              </a:ext>
            </a:extLst>
          </p:cNvPr>
          <p:cNvSpPr txBox="1"/>
          <p:nvPr/>
        </p:nvSpPr>
        <p:spPr>
          <a:xfrm>
            <a:off x="8103336" y="1557503"/>
            <a:ext cx="4395336" cy="77867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000" b="1" dirty="0">
                <a:latin typeface="Droid Sans" panose="020B0606030804020204" pitchFamily="34" charset="0"/>
                <a:ea typeface="Droid Sans" panose="020B0606030804020204" pitchFamily="34" charset="0"/>
                <a:cs typeface="Droid Sans" panose="020B0606030804020204" pitchFamily="34" charset="0"/>
              </a:rPr>
              <a:t>European Social Partners Framework Agreement on </a:t>
            </a:r>
            <a:r>
              <a:rPr lang="en-US" sz="2000" b="1" dirty="0" err="1">
                <a:latin typeface="Droid Sans" panose="020B0606030804020204" pitchFamily="34" charset="0"/>
                <a:ea typeface="Droid Sans" panose="020B0606030804020204" pitchFamily="34" charset="0"/>
                <a:cs typeface="Droid Sans" panose="020B0606030804020204" pitchFamily="34" charset="0"/>
              </a:rPr>
              <a:t>Digitalisation</a:t>
            </a:r>
            <a:endParaRPr lang="en-US" sz="2000" b="1" dirty="0">
              <a:latin typeface="Droid Sans" panose="020B0606030804020204" pitchFamily="34" charset="0"/>
              <a:ea typeface="Droid Sans" panose="020B0606030804020204" pitchFamily="34" charset="0"/>
              <a:cs typeface="Droid Sans" panose="020B0606030804020204" pitchFamily="34" charset="0"/>
            </a:endParaRPr>
          </a:p>
          <a:p>
            <a:pPr algn="l"/>
            <a:endParaRPr lang="en-US" sz="2000" dirty="0">
              <a:latin typeface="Droid Sans" panose="020B0606030804020204" pitchFamily="34" charset="0"/>
              <a:ea typeface="Droid Sans" panose="020B0606030804020204" pitchFamily="34" charset="0"/>
              <a:cs typeface="Droid Sans" panose="020B0606030804020204" pitchFamily="34" charset="0"/>
            </a:endParaRPr>
          </a:p>
          <a:p>
            <a:pPr algn="l"/>
            <a:r>
              <a:rPr lang="en-US" sz="2000" b="1" dirty="0" err="1">
                <a:latin typeface="Droid Sans" panose="020B0606030804020204" pitchFamily="34" charset="0"/>
                <a:ea typeface="Droid Sans" panose="020B0606030804020204" pitchFamily="34" charset="0"/>
                <a:cs typeface="Droid Sans" panose="020B0606030804020204" pitchFamily="34" charset="0"/>
              </a:rPr>
              <a:t>Digitalisation</a:t>
            </a:r>
            <a:r>
              <a:rPr lang="en-US" sz="2000" b="1" dirty="0">
                <a:latin typeface="Droid Sans" panose="020B0606030804020204" pitchFamily="34" charset="0"/>
                <a:ea typeface="Droid Sans" panose="020B0606030804020204" pitchFamily="34" charset="0"/>
                <a:cs typeface="Droid Sans" panose="020B0606030804020204" pitchFamily="34" charset="0"/>
              </a:rPr>
              <a:t> Partnership Process:</a:t>
            </a:r>
          </a:p>
          <a:p>
            <a:pPr algn="l"/>
            <a:endParaRPr lang="en-US" sz="2000" dirty="0">
              <a:latin typeface="Droid Sans" panose="020B0606030804020204" pitchFamily="34" charset="0"/>
              <a:ea typeface="Droid Sans" panose="020B0606030804020204" pitchFamily="34" charset="0"/>
              <a:cs typeface="Droid Sans" panose="020B0606030804020204" pitchFamily="34" charset="0"/>
            </a:endParaRPr>
          </a:p>
          <a:p>
            <a:pPr algn="l"/>
            <a:r>
              <a:rPr lang="en-US" sz="2000" dirty="0">
                <a:latin typeface="Droid Sans" panose="020B0606030804020204" pitchFamily="34" charset="0"/>
                <a:ea typeface="Droid Sans" panose="020B0606030804020204" pitchFamily="34" charset="0"/>
                <a:cs typeface="Droid Sans" panose="020B0606030804020204" pitchFamily="34" charset="0"/>
              </a:rPr>
              <a:t>The outer circle of figure 1 displays the five stages of the </a:t>
            </a:r>
            <a:r>
              <a:rPr lang="en-US" sz="2000" dirty="0" err="1">
                <a:latin typeface="Droid Sans" panose="020B0606030804020204" pitchFamily="34" charset="0"/>
                <a:ea typeface="Droid Sans" panose="020B0606030804020204" pitchFamily="34" charset="0"/>
                <a:cs typeface="Droid Sans" panose="020B0606030804020204" pitchFamily="34" charset="0"/>
              </a:rPr>
              <a:t>digitalisation</a:t>
            </a:r>
            <a:r>
              <a:rPr lang="en-US" sz="2000" dirty="0">
                <a:latin typeface="Droid Sans" panose="020B0606030804020204" pitchFamily="34" charset="0"/>
                <a:ea typeface="Droid Sans" panose="020B0606030804020204" pitchFamily="34" charset="0"/>
                <a:cs typeface="Droid Sans" panose="020B0606030804020204" pitchFamily="34" charset="0"/>
              </a:rPr>
              <a:t> partnership process as a joint dynamic circular process between employers and union </a:t>
            </a:r>
            <a:r>
              <a:rPr lang="en-US" sz="2000" dirty="0" err="1">
                <a:latin typeface="Droid Sans" panose="020B0606030804020204" pitchFamily="34" charset="0"/>
                <a:ea typeface="Droid Sans" panose="020B0606030804020204" pitchFamily="34" charset="0"/>
                <a:cs typeface="Droid Sans" panose="020B0606030804020204" pitchFamily="34" charset="0"/>
              </a:rPr>
              <a:t>representa</a:t>
            </a:r>
            <a:r>
              <a:rPr lang="en-US" sz="2000" dirty="0">
                <a:latin typeface="Droid Sans" panose="020B0606030804020204" pitchFamily="34" charset="0"/>
                <a:ea typeface="Droid Sans" panose="020B0606030804020204" pitchFamily="34" charset="0"/>
                <a:cs typeface="Droid Sans" panose="020B0606030804020204" pitchFamily="34" charset="0"/>
              </a:rPr>
              <a:t>- </a:t>
            </a:r>
            <a:r>
              <a:rPr lang="en-US" sz="2000" dirty="0" err="1">
                <a:latin typeface="Droid Sans" panose="020B0606030804020204" pitchFamily="34" charset="0"/>
                <a:ea typeface="Droid Sans" panose="020B0606030804020204" pitchFamily="34" charset="0"/>
                <a:cs typeface="Droid Sans" panose="020B0606030804020204" pitchFamily="34" charset="0"/>
              </a:rPr>
              <a:t>tives</a:t>
            </a:r>
            <a:r>
              <a:rPr lang="en-US" sz="2000" dirty="0">
                <a:latin typeface="Droid Sans" panose="020B0606030804020204" pitchFamily="34" charset="0"/>
                <a:ea typeface="Droid Sans" panose="020B0606030804020204" pitchFamily="34" charset="0"/>
                <a:cs typeface="Droid Sans" panose="020B0606030804020204" pitchFamily="34" charset="0"/>
              </a:rPr>
              <a:t>. </a:t>
            </a:r>
          </a:p>
          <a:p>
            <a:pPr algn="l"/>
            <a:endParaRPr lang="en-US" sz="2000" dirty="0">
              <a:latin typeface="Droid Sans" panose="020B0606030804020204" pitchFamily="34" charset="0"/>
              <a:ea typeface="Droid Sans" panose="020B0606030804020204" pitchFamily="34" charset="0"/>
              <a:cs typeface="Droid Sans" panose="020B0606030804020204" pitchFamily="34" charset="0"/>
            </a:endParaRPr>
          </a:p>
          <a:p>
            <a:pPr algn="l"/>
            <a:r>
              <a:rPr lang="en-US" sz="2000" b="1" dirty="0">
                <a:latin typeface="Droid Sans" panose="020B0606030804020204" pitchFamily="34" charset="0"/>
                <a:ea typeface="Droid Sans" panose="020B0606030804020204" pitchFamily="34" charset="0"/>
                <a:cs typeface="Droid Sans" panose="020B0606030804020204" pitchFamily="34" charset="0"/>
              </a:rPr>
              <a:t>The agreement provides step by step guidance on how to design each of the five stages of such a process</a:t>
            </a:r>
            <a:r>
              <a:rPr lang="en-US" sz="2000" dirty="0">
                <a:latin typeface="Droid Sans" panose="020B0606030804020204" pitchFamily="34" charset="0"/>
                <a:ea typeface="Droid Sans" panose="020B0606030804020204" pitchFamily="34" charset="0"/>
                <a:cs typeface="Droid Sans" panose="020B0606030804020204" pitchFamily="34" charset="0"/>
              </a:rPr>
              <a:t>. These stages within can help create trust, improve </a:t>
            </a:r>
            <a:r>
              <a:rPr lang="en-US" sz="2000" dirty="0" err="1">
                <a:latin typeface="Droid Sans" panose="020B0606030804020204" pitchFamily="34" charset="0"/>
                <a:ea typeface="Droid Sans" panose="020B0606030804020204" pitchFamily="34" charset="0"/>
                <a:cs typeface="Droid Sans" panose="020B0606030804020204" pitchFamily="34" charset="0"/>
              </a:rPr>
              <a:t>commu</a:t>
            </a:r>
            <a:r>
              <a:rPr lang="en-US" sz="2000" dirty="0">
                <a:latin typeface="Droid Sans" panose="020B0606030804020204" pitchFamily="34" charset="0"/>
                <a:ea typeface="Droid Sans" panose="020B0606030804020204" pitchFamily="34" charset="0"/>
                <a:cs typeface="Droid Sans" panose="020B0606030804020204" pitchFamily="34" charset="0"/>
              </a:rPr>
              <a:t>- </a:t>
            </a:r>
            <a:r>
              <a:rPr lang="en-US" sz="2000" dirty="0" err="1">
                <a:latin typeface="Droid Sans" panose="020B0606030804020204" pitchFamily="34" charset="0"/>
                <a:ea typeface="Droid Sans" panose="020B0606030804020204" pitchFamily="34" charset="0"/>
                <a:cs typeface="Droid Sans" panose="020B0606030804020204" pitchFamily="34" charset="0"/>
              </a:rPr>
              <a:t>nication</a:t>
            </a:r>
            <a:r>
              <a:rPr lang="en-US" sz="2000" dirty="0">
                <a:latin typeface="Droid Sans" panose="020B0606030804020204" pitchFamily="34" charset="0"/>
                <a:ea typeface="Droid Sans" panose="020B0606030804020204" pitchFamily="34" charset="0"/>
                <a:cs typeface="Droid Sans" panose="020B0606030804020204" pitchFamily="34" charset="0"/>
              </a:rPr>
              <a:t>, and structure the exchange and negotiations between employers and employees. The blue boxes entail the four areas of work </a:t>
            </a:r>
            <a:r>
              <a:rPr lang="en-US" sz="2000" dirty="0" err="1">
                <a:latin typeface="Droid Sans" panose="020B0606030804020204" pitchFamily="34" charset="0"/>
                <a:ea typeface="Droid Sans" panose="020B0606030804020204" pitchFamily="34" charset="0"/>
                <a:cs typeface="Droid Sans" panose="020B0606030804020204" pitchFamily="34" charset="0"/>
              </a:rPr>
              <a:t>organisation</a:t>
            </a:r>
            <a:r>
              <a:rPr lang="en-US" sz="2000" dirty="0">
                <a:latin typeface="Droid Sans" panose="020B0606030804020204" pitchFamily="34" charset="0"/>
                <a:ea typeface="Droid Sans" panose="020B0606030804020204" pitchFamily="34" charset="0"/>
                <a:cs typeface="Droid Sans" panose="020B0606030804020204" pitchFamily="34" charset="0"/>
              </a:rPr>
              <a:t> impacted by </a:t>
            </a:r>
            <a:r>
              <a:rPr lang="en-US" sz="2000" dirty="0" err="1">
                <a:latin typeface="Droid Sans" panose="020B0606030804020204" pitchFamily="34" charset="0"/>
                <a:ea typeface="Droid Sans" panose="020B0606030804020204" pitchFamily="34" charset="0"/>
                <a:cs typeface="Droid Sans" panose="020B0606030804020204" pitchFamily="34" charset="0"/>
              </a:rPr>
              <a:t>digitalisation</a:t>
            </a:r>
            <a:r>
              <a:rPr lang="en-US" sz="2000" dirty="0">
                <a:latin typeface="Droid Sans" panose="020B0606030804020204" pitchFamily="34" charset="0"/>
                <a:ea typeface="Droid Sans" panose="020B0606030804020204" pitchFamily="34" charset="0"/>
                <a:cs typeface="Droid Sans" panose="020B0606030804020204" pitchFamily="34" charset="0"/>
              </a:rPr>
              <a:t>.</a:t>
            </a:r>
            <a:endParaRPr lang="de-DE" sz="20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4" name="Bildplatzhalter 5">
            <a:extLst>
              <a:ext uri="{FF2B5EF4-FFF2-40B4-BE49-F238E27FC236}">
                <a16:creationId xmlns:a16="http://schemas.microsoft.com/office/drawing/2014/main" id="{79574268-EFE7-FB33-B39F-2F1E77D00E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128" y="1950695"/>
            <a:ext cx="7314226" cy="7742539"/>
          </a:xfrm>
          <a:prstGeom prst="rect">
            <a:avLst/>
          </a:prstGeom>
          <a:ln w="12700">
            <a:miter lim="400000"/>
          </a:ln>
          <a:extLst>
            <a:ext uri="{C572A759-6A51-4108-AA02-DFA0A04FC94B}">
              <ma14:wrappingTextBoxFlag xmlns="" xmlns:ma14="http://schemas.microsoft.com/office/mac/drawingml/2011/main" val="1"/>
            </a:ext>
          </a:extLst>
        </p:spPr>
      </p:pic>
      <p:pic>
        <p:nvPicPr>
          <p:cNvPr id="6" name="Bildplatzhalter 5" descr="Good practice guide EN.pdf - Foxit Reader">
            <a:extLst>
              <a:ext uri="{FF2B5EF4-FFF2-40B4-BE49-F238E27FC236}">
                <a16:creationId xmlns:a16="http://schemas.microsoft.com/office/drawing/2014/main" id="{B5FB288A-0C0B-665C-B752-47A91763CA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47088" y="308945"/>
            <a:ext cx="4527640" cy="1641750"/>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34318828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sldNum" sz="quarter" idx="4294967295"/>
          </p:nvPr>
        </p:nvSpPr>
        <p:spPr>
          <a:xfrm>
            <a:off x="12776200" y="9061450"/>
            <a:ext cx="228600" cy="334963"/>
          </a:xfrm>
          <a:prstGeom prst="rect">
            <a:avLst/>
          </a:prstGeom>
          <a:extLst>
            <a:ext uri="{C572A759-6A51-4108-AA02-DFA0A04FC94B}">
              <ma14:wrappingTextBoxFlag xmlns:ma14="http://schemas.microsoft.com/office/mac/drawingml/2011/main" xmlns="" val="1"/>
            </a:ext>
          </a:extLst>
        </p:spPr>
        <p:txBody>
          <a:bodyPr/>
          <a:lstStyle>
            <a:lvl1pPr>
              <a:defRPr>
                <a:solidFill>
                  <a:srgbClr val="7E1249"/>
                </a:solidFill>
                <a:latin typeface="Classic Round"/>
                <a:ea typeface="Classic Round"/>
                <a:cs typeface="Classic Round"/>
                <a:sym typeface="Classic Round"/>
              </a:defRPr>
            </a:lvl1pPr>
          </a:lstStyle>
          <a:p>
            <a:pPr lvl="0">
              <a:defRPr>
                <a:solidFill>
                  <a:srgbClr val="000000"/>
                </a:solidFill>
              </a:defRPr>
            </a:pPr>
            <a:fld id="{86CB4B4D-7CA3-9044-876B-883B54F8677D}" type="slidenum">
              <a:rPr>
                <a:solidFill>
                  <a:srgbClr val="7E1249"/>
                </a:solidFill>
              </a:rPr>
              <a:t>9</a:t>
            </a:fld>
            <a:endParaRPr>
              <a:solidFill>
                <a:srgbClr val="7E1249"/>
              </a:solidFill>
            </a:endParaRPr>
          </a:p>
        </p:txBody>
      </p:sp>
      <p:sp>
        <p:nvSpPr>
          <p:cNvPr id="8" name="Shape 44">
            <a:extLst>
              <a:ext uri="{FF2B5EF4-FFF2-40B4-BE49-F238E27FC236}">
                <a16:creationId xmlns:a16="http://schemas.microsoft.com/office/drawing/2014/main" id="{023E6982-FD24-47E0-B8B0-3D8E3B21244E}"/>
              </a:ext>
            </a:extLst>
          </p:cNvPr>
          <p:cNvSpPr txBox="1">
            <a:spLocks/>
          </p:cNvSpPr>
          <p:nvPr/>
        </p:nvSpPr>
        <p:spPr>
          <a:xfrm>
            <a:off x="952500" y="2743200"/>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600" dirty="0">
              <a:latin typeface="Droid Sans"/>
              <a:ea typeface="Droid Sans"/>
              <a:cs typeface="Droid Sans"/>
              <a:sym typeface="Droid Sans"/>
            </a:endParaRPr>
          </a:p>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9" name="Shape 44">
            <a:extLst>
              <a:ext uri="{FF2B5EF4-FFF2-40B4-BE49-F238E27FC236}">
                <a16:creationId xmlns:a16="http://schemas.microsoft.com/office/drawing/2014/main" id="{47A53C5D-BF00-7249-8A9B-925A95866439}"/>
              </a:ext>
            </a:extLst>
          </p:cNvPr>
          <p:cNvSpPr txBox="1">
            <a:spLocks/>
          </p:cNvSpPr>
          <p:nvPr/>
        </p:nvSpPr>
        <p:spPr>
          <a:xfrm>
            <a:off x="787400" y="2592127"/>
            <a:ext cx="10198100" cy="5638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122237" algn="l">
              <a:lnSpc>
                <a:spcPct val="200000"/>
              </a:lnSpc>
              <a:buClr>
                <a:srgbClr val="7E1249"/>
              </a:buClr>
              <a:buSzPct val="115000"/>
              <a:defRPr sz="2400">
                <a:latin typeface="Droid Sans"/>
                <a:ea typeface="Droid Sans"/>
                <a:cs typeface="Droid Sans"/>
                <a:sym typeface="Droid Sans"/>
              </a:defRPr>
            </a:pPr>
            <a:endParaRPr lang="de-DE" sz="2400" dirty="0">
              <a:latin typeface="Droid Sans"/>
              <a:ea typeface="Droid Sans"/>
              <a:cs typeface="Droid Sans"/>
              <a:sym typeface="Droid Sans"/>
            </a:endParaRPr>
          </a:p>
          <a:p>
            <a:pPr marL="342900" indent="-342900" algn="l">
              <a:lnSpc>
                <a:spcPct val="200000"/>
              </a:lnSpc>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sz="2400" dirty="0">
              <a:latin typeface="Droid Sans"/>
              <a:ea typeface="Droid Sans"/>
              <a:cs typeface="Droid Sans"/>
              <a:sym typeface="Droid Sans"/>
            </a:endParaRPr>
          </a:p>
        </p:txBody>
      </p:sp>
      <p:sp>
        <p:nvSpPr>
          <p:cNvPr id="2" name="Shape 44">
            <a:extLst>
              <a:ext uri="{FF2B5EF4-FFF2-40B4-BE49-F238E27FC236}">
                <a16:creationId xmlns:a16="http://schemas.microsoft.com/office/drawing/2014/main" id="{A811D61B-C219-2162-625E-EBD77E3748BC}"/>
              </a:ext>
            </a:extLst>
          </p:cNvPr>
          <p:cNvSpPr txBox="1">
            <a:spLocks/>
          </p:cNvSpPr>
          <p:nvPr/>
        </p:nvSpPr>
        <p:spPr>
          <a:xfrm>
            <a:off x="869950" y="2035536"/>
            <a:ext cx="10198100" cy="2971800"/>
          </a:xfrm>
          <a:prstGeom prst="rect">
            <a:avLst/>
          </a:prstGeom>
          <a:ln w="12700">
            <a:noFill/>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a:lstStyle>
          <a:p>
            <a:pPr marL="0" marR="0" algn="l">
              <a:spcBef>
                <a:spcPts val="0"/>
              </a:spcBef>
              <a:spcAft>
                <a:spcPts val="0"/>
              </a:spcAft>
            </a:pPr>
            <a:endParaRPr lang="en-US" dirty="0">
              <a:effectLst/>
              <a:latin typeface="Droid Sans" panose="020B0606030804020204" pitchFamily="34" charset="0"/>
              <a:ea typeface="Droid Sans" panose="020B0606030804020204" pitchFamily="34" charset="0"/>
              <a:cs typeface="Droid Sans" panose="020B0606030804020204" pitchFamily="34" charset="0"/>
            </a:endParaRPr>
          </a:p>
          <a:p>
            <a:pPr marL="122237" algn="l">
              <a:buClr>
                <a:srgbClr val="7E1249"/>
              </a:buClr>
              <a:buSzPct val="115000"/>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a:p>
            <a:pPr marL="342900" indent="-342900" algn="l">
              <a:buClr>
                <a:srgbClr val="7E1249"/>
              </a:buClr>
              <a:buSzPct val="115000"/>
              <a:buFont typeface="Arial" panose="020B0604020202020204" pitchFamily="34" charset="0"/>
              <a:buChar char="•"/>
              <a:defRPr sz="2400">
                <a:latin typeface="Droid Sans"/>
                <a:ea typeface="Droid Sans"/>
                <a:cs typeface="Droid Sans"/>
                <a:sym typeface="Droid Sans"/>
              </a:defRPr>
            </a:pPr>
            <a:endParaRPr lang="de-DE" dirty="0">
              <a:latin typeface="Droid Sans" panose="020B0606030804020204" pitchFamily="34" charset="0"/>
              <a:ea typeface="Droid Sans" panose="020B0606030804020204" pitchFamily="34" charset="0"/>
              <a:cs typeface="Droid Sans" panose="020B0606030804020204" pitchFamily="34" charset="0"/>
              <a:sym typeface="Droid Sans"/>
            </a:endParaRPr>
          </a:p>
        </p:txBody>
      </p:sp>
      <p:pic>
        <p:nvPicPr>
          <p:cNvPr id="3" name="Grafik 2" descr="Ein Bild, das Text enthält.&#10;&#10;Automatisch generierte Beschreibung">
            <a:extLst>
              <a:ext uri="{FF2B5EF4-FFF2-40B4-BE49-F238E27FC236}">
                <a16:creationId xmlns:a16="http://schemas.microsoft.com/office/drawing/2014/main" id="{259A2D1C-EEE1-74DD-CC98-87FDC64AA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454368"/>
            <a:ext cx="4309200" cy="707254"/>
          </a:xfrm>
          <a:prstGeom prst="rect">
            <a:avLst/>
          </a:prstGeom>
        </p:spPr>
      </p:pic>
      <p:sp>
        <p:nvSpPr>
          <p:cNvPr id="5" name="Textfeld 4">
            <a:extLst>
              <a:ext uri="{FF2B5EF4-FFF2-40B4-BE49-F238E27FC236}">
                <a16:creationId xmlns:a16="http://schemas.microsoft.com/office/drawing/2014/main" id="{B9A3776E-A86B-1513-37E5-ED1DE4AD9AC9}"/>
              </a:ext>
            </a:extLst>
          </p:cNvPr>
          <p:cNvSpPr txBox="1"/>
          <p:nvPr/>
        </p:nvSpPr>
        <p:spPr>
          <a:xfrm>
            <a:off x="7288212" y="3056613"/>
            <a:ext cx="4682151" cy="56323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342900" indent="-342900" algn="l">
              <a:buClr>
                <a:srgbClr val="7E1249"/>
              </a:buClr>
              <a:buFont typeface="Arial" panose="020B0604020202020204" pitchFamily="34" charset="0"/>
              <a:buChar char="•"/>
            </a:pPr>
            <a:r>
              <a:rPr lang="en-US" sz="2000" spc="-5" dirty="0">
                <a:effectLst/>
                <a:latin typeface="Droid Sans" panose="020B0606030804020204" pitchFamily="34" charset="0"/>
                <a:ea typeface="Droid Sans" panose="020B0606030804020204" pitchFamily="34" charset="0"/>
                <a:cs typeface="Droid Sans" panose="020B0606030804020204" pitchFamily="34" charset="0"/>
              </a:rPr>
              <a:t>STEM</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skills/digital</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are</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technology,</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engineering</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and</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mathematics</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and</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the</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ability</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to</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use</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digital</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technology</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at</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work.</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p>
          <a:p>
            <a:pPr marL="342900" indent="-342900" algn="l">
              <a:buClr>
                <a:srgbClr val="7E1249"/>
              </a:buClr>
              <a:buFont typeface="Arial" panose="020B0604020202020204" pitchFamily="34" charset="0"/>
              <a:buChar char="•"/>
            </a:pPr>
            <a:r>
              <a:rPr lang="en-US" sz="2000" dirty="0">
                <a:effectLst/>
                <a:latin typeface="Droid Sans" panose="020B0606030804020204" pitchFamily="34" charset="0"/>
                <a:ea typeface="Droid Sans" panose="020B0606030804020204" pitchFamily="34" charset="0"/>
                <a:cs typeface="Droid Sans" panose="020B0606030804020204" pitchFamily="34" charset="0"/>
              </a:rPr>
              <a:t>Business-like</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and</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leadership</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are</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project</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management</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commerce</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marketing</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of</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vocational</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training</a:t>
            </a:r>
            <a:r>
              <a:rPr lang="en-US" sz="2000" spc="-4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type.</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p>
          <a:p>
            <a:pPr marL="342900" indent="-342900" algn="l">
              <a:buClr>
                <a:srgbClr val="7E1249"/>
              </a:buClr>
              <a:buFont typeface="Arial" panose="020B0604020202020204" pitchFamily="34" charset="0"/>
              <a:buChar char="•"/>
            </a:pPr>
            <a:r>
              <a:rPr lang="en-US" sz="2000" dirty="0">
                <a:effectLst/>
                <a:latin typeface="Droid Sans" panose="020B0606030804020204" pitchFamily="34" charset="0"/>
                <a:ea typeface="Droid Sans" panose="020B0606030804020204" pitchFamily="34" charset="0"/>
                <a:cs typeface="Droid Sans" panose="020B0606030804020204" pitchFamily="34" charset="0"/>
              </a:rPr>
              <a:t>Multi-</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disciplinary</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skills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are</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abilities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that</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can</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facilitate</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the</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process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to</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find</a:t>
            </a:r>
            <a:r>
              <a:rPr lang="en-US" sz="2000" spc="-7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solutions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to</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complex</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problems</a:t>
            </a:r>
            <a:r>
              <a:rPr lang="en-US" sz="2000" spc="-7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from</a:t>
            </a:r>
            <a:r>
              <a:rPr lang="en-US" sz="2000" spc="-20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several perspectives. </a:t>
            </a:r>
          </a:p>
          <a:p>
            <a:pPr marL="342900" indent="-342900" algn="l">
              <a:buClr>
                <a:srgbClr val="7E1249"/>
              </a:buClr>
              <a:buFont typeface="Arial" panose="020B0604020202020204" pitchFamily="34" charset="0"/>
              <a:buChar char="•"/>
            </a:pPr>
            <a:r>
              <a:rPr lang="en-US" sz="2000" spc="-5" dirty="0">
                <a:effectLst/>
                <a:latin typeface="Droid Sans" panose="020B0606030804020204" pitchFamily="34" charset="0"/>
                <a:ea typeface="Droid Sans" panose="020B0606030804020204" pitchFamily="34" charset="0"/>
                <a:cs typeface="Droid Sans" panose="020B0606030804020204" pitchFamily="34" charset="0"/>
              </a:rPr>
              <a:t>Core soft skills are employability skills, </a:t>
            </a:r>
            <a:r>
              <a:rPr lang="en-US" sz="2000" dirty="0">
                <a:effectLst/>
                <a:latin typeface="Droid Sans" panose="020B0606030804020204" pitchFamily="34" charset="0"/>
                <a:ea typeface="Droid Sans" panose="020B0606030804020204" pitchFamily="34" charset="0"/>
                <a:cs typeface="Droid Sans" panose="020B0606030804020204" pitchFamily="34" charset="0"/>
              </a:rPr>
              <a:t>applicable across different occupations</a:t>
            </a:r>
            <a:r>
              <a:rPr lang="en-US" sz="2000" spc="-20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and</a:t>
            </a:r>
            <a:r>
              <a:rPr lang="en-US" sz="2000" spc="-3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sectors,</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teamwork,</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initiative,</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creativity,</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critical</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thinking,</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problem</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solving,</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communication,</a:t>
            </a:r>
            <a:r>
              <a:rPr lang="en-US" sz="2000" spc="-30"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and</a:t>
            </a:r>
            <a:r>
              <a:rPr lang="en-US" sz="2000" spc="5" dirty="0">
                <a:effectLst/>
                <a:latin typeface="Droid Sans" panose="020B0606030804020204" pitchFamily="34" charset="0"/>
                <a:ea typeface="Droid Sans" panose="020B0606030804020204" pitchFamily="34" charset="0"/>
                <a:cs typeface="Droid Sans" panose="020B0606030804020204" pitchFamily="34" charset="0"/>
              </a:rPr>
              <a:t> </a:t>
            </a:r>
            <a:r>
              <a:rPr lang="en-US" sz="2000" dirty="0">
                <a:effectLst/>
                <a:latin typeface="Droid Sans" panose="020B0606030804020204" pitchFamily="34" charset="0"/>
                <a:ea typeface="Droid Sans" panose="020B0606030804020204" pitchFamily="34" charset="0"/>
                <a:cs typeface="Droid Sans" panose="020B0606030804020204" pitchFamily="34" charset="0"/>
              </a:rPr>
              <a:t>resilience</a:t>
            </a:r>
            <a:endParaRPr lang="de-DE" sz="2000" dirty="0">
              <a:highlight>
                <a:srgbClr val="FFFF00"/>
              </a:highlight>
              <a:latin typeface="Droid Sans" panose="020B0606030804020204" pitchFamily="34" charset="0"/>
              <a:ea typeface="Droid Sans" panose="020B0606030804020204" pitchFamily="34" charset="0"/>
              <a:cs typeface="Droid Sans" panose="020B0606030804020204" pitchFamily="34" charset="0"/>
            </a:endParaRPr>
          </a:p>
        </p:txBody>
      </p:sp>
      <p:pic>
        <p:nvPicPr>
          <p:cNvPr id="7" name="Bildplatzhalter 5" descr="Good practice guide EN.pdf - Foxit Reader">
            <a:extLst>
              <a:ext uri="{FF2B5EF4-FFF2-40B4-BE49-F238E27FC236}">
                <a16:creationId xmlns:a16="http://schemas.microsoft.com/office/drawing/2014/main" id="{9F30C5B3-870B-D392-2256-B999616130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2300" y="287707"/>
            <a:ext cx="6583362" cy="2379956"/>
          </a:xfrm>
          <a:prstGeom prst="rect">
            <a:avLst/>
          </a:prstGeom>
          <a:ln w="12700">
            <a:miter lim="400000"/>
          </a:ln>
          <a:extLst>
            <a:ext uri="{C572A759-6A51-4108-AA02-DFA0A04FC94B}">
              <ma14:wrappingTextBoxFlag xmlns="" xmlns:ma14="http://schemas.microsoft.com/office/mac/drawingml/2011/main" val="1"/>
            </a:ext>
          </a:extLst>
        </p:spPr>
      </p:pic>
      <p:pic>
        <p:nvPicPr>
          <p:cNvPr id="10" name="Bildplatzhalter 5" descr="Good practice guide EN.pdf - Foxit Reader">
            <a:extLst>
              <a:ext uri="{FF2B5EF4-FFF2-40B4-BE49-F238E27FC236}">
                <a16:creationId xmlns:a16="http://schemas.microsoft.com/office/drawing/2014/main" id="{00C3027C-C45A-A9BF-47AF-AB5284D668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2282" y="2775947"/>
            <a:ext cx="6463380" cy="6370975"/>
          </a:xfrm>
          <a:prstGeom prst="rect">
            <a:avLst/>
          </a:prstGeom>
          <a:ln w="12700">
            <a:miter lim="400000"/>
          </a:ln>
          <a:extLst>
            <a:ext uri="{C572A759-6A51-4108-AA02-DFA0A04FC94B}">
              <ma14:wrappingTextBoxFlag xmlns="" xmlns:ma14="http://schemas.microsoft.com/office/mac/drawingml/2011/main" val="1"/>
            </a:ext>
          </a:extLst>
        </p:spPr>
      </p:pic>
      <p:sp>
        <p:nvSpPr>
          <p:cNvPr id="4" name="Textfeld 3">
            <a:extLst>
              <a:ext uri="{FF2B5EF4-FFF2-40B4-BE49-F238E27FC236}">
                <a16:creationId xmlns:a16="http://schemas.microsoft.com/office/drawing/2014/main" id="{B26360D0-DEAF-A2AD-518E-32F492AE135B}"/>
              </a:ext>
            </a:extLst>
          </p:cNvPr>
          <p:cNvSpPr txBox="1"/>
          <p:nvPr/>
        </p:nvSpPr>
        <p:spPr>
          <a:xfrm>
            <a:off x="952500" y="9252784"/>
            <a:ext cx="5594350"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200" spc="-5" dirty="0">
                <a:effectLst/>
                <a:latin typeface="Trebuchet MS" panose="020B0603020202020204" pitchFamily="34" charset="0"/>
                <a:ea typeface="Trebuchet MS" panose="020B0603020202020204" pitchFamily="34" charset="0"/>
                <a:cs typeface="Trebuchet MS" panose="020B0603020202020204" pitchFamily="34" charset="0"/>
              </a:rPr>
              <a:t>Olga</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dirty="0" err="1">
                <a:effectLst/>
                <a:latin typeface="Trebuchet MS" panose="020B0603020202020204" pitchFamily="34" charset="0"/>
                <a:ea typeface="Trebuchet MS" panose="020B0603020202020204" pitchFamily="34" charset="0"/>
                <a:cs typeface="Trebuchet MS" panose="020B0603020202020204" pitchFamily="34" charset="0"/>
              </a:rPr>
              <a:t>Strietska-Ilina</a:t>
            </a:r>
            <a:r>
              <a:rPr lang="en-US" sz="1200" spc="-5"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ILO</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Senior</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Skills</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Employability</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Specialist  </a:t>
            </a:r>
            <a:r>
              <a:rPr kumimoji="0" lang="de-DE" sz="1200" b="0" i="0" u="none" strike="noStrike" cap="none" spc="0" normalizeH="0" baseline="0" dirty="0">
                <a:ln>
                  <a:noFill/>
                </a:ln>
                <a:solidFill>
                  <a:srgbClr val="000000"/>
                </a:solidFill>
                <a:effectLst/>
                <a:uFillTx/>
                <a:latin typeface="Droid Sans" panose="020B0606030804020204" pitchFamily="34" charset="0"/>
                <a:ea typeface="Droid Sans" panose="020B0606030804020204" pitchFamily="34" charset="0"/>
                <a:cs typeface="Droid Sans" panose="020B0606030804020204" pitchFamily="34" charset="0"/>
                <a:sym typeface="Helvetica Light"/>
              </a:rPr>
              <a:t>ILO 2018</a:t>
            </a:r>
          </a:p>
        </p:txBody>
      </p:sp>
    </p:spTree>
    <p:extLst>
      <p:ext uri="{BB962C8B-B14F-4D97-AF65-F5344CB8AC3E}">
        <p14:creationId xmlns:p14="http://schemas.microsoft.com/office/powerpoint/2010/main" val="155352211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6798</TotalTime>
  <Words>2166</Words>
  <Application>Microsoft Office PowerPoint</Application>
  <PresentationFormat>Benutzerdefiniert</PresentationFormat>
  <Paragraphs>189</Paragraphs>
  <Slides>22</Slides>
  <Notes>22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Classic Round</vt:lpstr>
      <vt:lpstr>Droid Sans</vt:lpstr>
      <vt:lpstr>Helvetica Light</vt:lpstr>
      <vt:lpstr>Helvetica Neue</vt:lpstr>
      <vt:lpstr>Symbol</vt:lpstr>
      <vt:lpstr>Trebuchet MS</vt:lpstr>
      <vt:lpstr>White</vt:lpstr>
      <vt:lpstr>Guide for good practices for professionals and managers. Shaping Digitalisation and ensuring employees’ rights</vt:lpstr>
      <vt:lpstr>About me</vt:lpstr>
      <vt:lpstr>Project overview</vt:lpstr>
      <vt:lpstr>PowerPoint-Präsentation</vt:lpstr>
      <vt:lpstr>Content of the guide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Literature and useful links 1</vt:lpstr>
      <vt:lpstr>Literature and useful links 2</vt:lpstr>
      <vt:lpstr>Literature and useful links 3</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Nicole Helmerich</cp:lastModifiedBy>
  <cp:revision>1710</cp:revision>
  <cp:lastPrinted>2021-12-02T07:12:34Z</cp:lastPrinted>
  <dcterms:modified xsi:type="dcterms:W3CDTF">2022-10-18T14:45:03Z</dcterms:modified>
</cp:coreProperties>
</file>